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4" r:id="rId1"/>
    <p:sldMasterId id="2147483756" r:id="rId2"/>
  </p:sldMasterIdLst>
  <p:notesMasterIdLst>
    <p:notesMasterId r:id="rId35"/>
  </p:notesMasterIdLst>
  <p:handoutMasterIdLst>
    <p:handoutMasterId r:id="rId36"/>
  </p:handoutMasterIdLst>
  <p:sldIdLst>
    <p:sldId id="895" r:id="rId3"/>
    <p:sldId id="896" r:id="rId4"/>
    <p:sldId id="1265" r:id="rId5"/>
    <p:sldId id="1264" r:id="rId6"/>
    <p:sldId id="1281" r:id="rId7"/>
    <p:sldId id="1282" r:id="rId8"/>
    <p:sldId id="1124" r:id="rId9"/>
    <p:sldId id="1271" r:id="rId10"/>
    <p:sldId id="1305" r:id="rId11"/>
    <p:sldId id="1306" r:id="rId12"/>
    <p:sldId id="1307" r:id="rId13"/>
    <p:sldId id="1266" r:id="rId14"/>
    <p:sldId id="1051" r:id="rId15"/>
    <p:sldId id="1112" r:id="rId16"/>
    <p:sldId id="1286" r:id="rId17"/>
    <p:sldId id="1121" r:id="rId18"/>
    <p:sldId id="1287" r:id="rId19"/>
    <p:sldId id="1176" r:id="rId20"/>
    <p:sldId id="1231" r:id="rId21"/>
    <p:sldId id="1123" r:id="rId22"/>
    <p:sldId id="1232" r:id="rId23"/>
    <p:sldId id="1222" r:id="rId24"/>
    <p:sldId id="1256" r:id="rId25"/>
    <p:sldId id="1225" r:id="rId26"/>
    <p:sldId id="1308" r:id="rId27"/>
    <p:sldId id="897" r:id="rId28"/>
    <p:sldId id="1247" r:id="rId29"/>
    <p:sldId id="1246" r:id="rId30"/>
    <p:sldId id="1234" r:id="rId31"/>
    <p:sldId id="972" r:id="rId32"/>
    <p:sldId id="978" r:id="rId33"/>
    <p:sldId id="1238"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050"/>
    <a:srgbClr val="008000"/>
    <a:srgbClr val="4F81BD"/>
    <a:srgbClr val="92D050"/>
    <a:srgbClr val="00D25F"/>
    <a:srgbClr val="0DFF7A"/>
    <a:srgbClr val="E9EDF4"/>
    <a:srgbClr val="93CDC9"/>
    <a:srgbClr val="74EF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42" autoAdjust="0"/>
    <p:restoredTop sz="98252" autoAdjust="0"/>
  </p:normalViewPr>
  <p:slideViewPr>
    <p:cSldViewPr snapToGrid="0">
      <p:cViewPr>
        <p:scale>
          <a:sx n="90" d="100"/>
          <a:sy n="90" d="100"/>
        </p:scale>
        <p:origin x="-516" y="-558"/>
      </p:cViewPr>
      <p:guideLst>
        <p:guide orient="horz" pos="1408"/>
        <p:guide orient="horz" pos="869"/>
        <p:guide orient="horz" pos="3090"/>
        <p:guide pos="4659"/>
        <p:guide pos="5287"/>
        <p:guide pos="2954"/>
        <p:guide pos="3881"/>
        <p:guide pos="3536"/>
        <p:guide pos="198"/>
        <p:guide pos="2301"/>
        <p:guide pos="4311"/>
        <p:guide pos="1967"/>
        <p:guide pos="27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napToGrid="0">
      <p:cViewPr varScale="1">
        <p:scale>
          <a:sx n="79" d="100"/>
          <a:sy n="79" d="100"/>
        </p:scale>
        <p:origin x="-1962" y="-102"/>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3038474" cy="465138"/>
          </a:xfrm>
          <a:prstGeom prst="rect">
            <a:avLst/>
          </a:prstGeom>
        </p:spPr>
        <p:txBody>
          <a:bodyPr vert="horz" lIns="92071" tIns="46033" rIns="92071" bIns="46033" rtlCol="0"/>
          <a:lstStyle>
            <a:lvl1pPr algn="l">
              <a:defRPr sz="1300"/>
            </a:lvl1pPr>
          </a:lstStyle>
          <a:p>
            <a:endParaRPr lang="en-US" dirty="0"/>
          </a:p>
        </p:txBody>
      </p:sp>
      <p:sp>
        <p:nvSpPr>
          <p:cNvPr id="3" name="Date Placeholder 2"/>
          <p:cNvSpPr>
            <a:spLocks noGrp="1"/>
          </p:cNvSpPr>
          <p:nvPr>
            <p:ph type="dt" sz="quarter" idx="1"/>
          </p:nvPr>
        </p:nvSpPr>
        <p:spPr>
          <a:xfrm>
            <a:off x="3970343" y="4"/>
            <a:ext cx="3038474" cy="465138"/>
          </a:xfrm>
          <a:prstGeom prst="rect">
            <a:avLst/>
          </a:prstGeom>
        </p:spPr>
        <p:txBody>
          <a:bodyPr vert="horz" lIns="92071" tIns="46033" rIns="92071" bIns="46033" rtlCol="0"/>
          <a:lstStyle>
            <a:lvl1pPr algn="r">
              <a:defRPr sz="1300"/>
            </a:lvl1pPr>
          </a:lstStyle>
          <a:p>
            <a:fld id="{752C271A-20B0-4B63-AC27-2CD4BF42C4A7}" type="datetimeFigureOut">
              <a:rPr lang="en-US" smtClean="0"/>
              <a:pPr/>
              <a:t>5/1/2013</a:t>
            </a:fld>
            <a:endParaRPr lang="en-US" dirty="0"/>
          </a:p>
        </p:txBody>
      </p:sp>
      <p:sp>
        <p:nvSpPr>
          <p:cNvPr id="4" name="Footer Placeholder 3"/>
          <p:cNvSpPr>
            <a:spLocks noGrp="1"/>
          </p:cNvSpPr>
          <p:nvPr>
            <p:ph type="ftr" sz="quarter" idx="2"/>
          </p:nvPr>
        </p:nvSpPr>
        <p:spPr>
          <a:xfrm>
            <a:off x="3" y="8829676"/>
            <a:ext cx="3038474" cy="465138"/>
          </a:xfrm>
          <a:prstGeom prst="rect">
            <a:avLst/>
          </a:prstGeom>
        </p:spPr>
        <p:txBody>
          <a:bodyPr vert="horz" lIns="92071" tIns="46033" rIns="92071" bIns="46033"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343" y="8829676"/>
            <a:ext cx="3038474" cy="465138"/>
          </a:xfrm>
          <a:prstGeom prst="rect">
            <a:avLst/>
          </a:prstGeom>
        </p:spPr>
        <p:txBody>
          <a:bodyPr vert="horz" lIns="92071" tIns="46033" rIns="92071" bIns="46033" rtlCol="0" anchor="b"/>
          <a:lstStyle>
            <a:lvl1pPr algn="r">
              <a:defRPr sz="1300"/>
            </a:lvl1pPr>
          </a:lstStyle>
          <a:p>
            <a:fld id="{2EA77939-74E7-49A1-B4A9-2D8760682CB7}" type="slidenum">
              <a:rPr lang="en-US" smtClean="0"/>
              <a:pPr/>
              <a:t>‹#›</a:t>
            </a:fld>
            <a:endParaRPr lang="en-US" dirty="0"/>
          </a:p>
        </p:txBody>
      </p:sp>
    </p:spTree>
    <p:extLst>
      <p:ext uri="{BB962C8B-B14F-4D97-AF65-F5344CB8AC3E}">
        <p14:creationId xmlns:p14="http://schemas.microsoft.com/office/powerpoint/2010/main" val="39293818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5" y="6"/>
            <a:ext cx="3037840" cy="464820"/>
          </a:xfrm>
          <a:prstGeom prst="rect">
            <a:avLst/>
          </a:prstGeom>
        </p:spPr>
        <p:txBody>
          <a:bodyPr vert="horz" lIns="93720" tIns="46862" rIns="93720" bIns="46862" rtlCol="0"/>
          <a:lstStyle>
            <a:lvl1pPr algn="l">
              <a:defRPr sz="1300"/>
            </a:lvl1pPr>
          </a:lstStyle>
          <a:p>
            <a:endParaRPr lang="en-US" dirty="0"/>
          </a:p>
        </p:txBody>
      </p:sp>
      <p:sp>
        <p:nvSpPr>
          <p:cNvPr id="3" name="Date Placeholder 2"/>
          <p:cNvSpPr>
            <a:spLocks noGrp="1"/>
          </p:cNvSpPr>
          <p:nvPr>
            <p:ph type="dt" idx="1"/>
          </p:nvPr>
        </p:nvSpPr>
        <p:spPr>
          <a:xfrm>
            <a:off x="3970952" y="6"/>
            <a:ext cx="3037840" cy="464820"/>
          </a:xfrm>
          <a:prstGeom prst="rect">
            <a:avLst/>
          </a:prstGeom>
        </p:spPr>
        <p:txBody>
          <a:bodyPr vert="horz" lIns="93720" tIns="46862" rIns="93720" bIns="46862" rtlCol="0"/>
          <a:lstStyle>
            <a:lvl1pPr algn="r">
              <a:defRPr sz="1300"/>
            </a:lvl1pPr>
          </a:lstStyle>
          <a:p>
            <a:fld id="{32CF549D-53EF-4E9D-8F04-241280712DA0}" type="datetimeFigureOut">
              <a:rPr lang="en-US" smtClean="0"/>
              <a:pPr/>
              <a:t>5/1/2013</a:t>
            </a:fld>
            <a:endParaRPr lang="en-US" dirty="0"/>
          </a:p>
        </p:txBody>
      </p:sp>
      <p:sp>
        <p:nvSpPr>
          <p:cNvPr id="4" name="Slide Image Placeholder 3"/>
          <p:cNvSpPr>
            <a:spLocks noGrp="1" noRot="1" noChangeAspect="1"/>
          </p:cNvSpPr>
          <p:nvPr>
            <p:ph type="sldImg" idx="2"/>
          </p:nvPr>
        </p:nvSpPr>
        <p:spPr>
          <a:xfrm>
            <a:off x="504825" y="314325"/>
            <a:ext cx="6000750" cy="4500563"/>
          </a:xfrm>
          <a:prstGeom prst="rect">
            <a:avLst/>
          </a:prstGeom>
          <a:noFill/>
          <a:ln w="28575">
            <a:solidFill>
              <a:schemeClr val="tx1"/>
            </a:solidFill>
          </a:ln>
          <a:effectLst/>
        </p:spPr>
        <p:txBody>
          <a:bodyPr vert="horz" lIns="93720" tIns="46862" rIns="93720" bIns="46862" rtlCol="0" anchor="ctr"/>
          <a:lstStyle/>
          <a:p>
            <a:endParaRPr lang="en-US" dirty="0"/>
          </a:p>
        </p:txBody>
      </p:sp>
      <p:sp>
        <p:nvSpPr>
          <p:cNvPr id="6" name="Footer Placeholder 5"/>
          <p:cNvSpPr>
            <a:spLocks noGrp="1"/>
          </p:cNvSpPr>
          <p:nvPr>
            <p:ph type="ftr" sz="quarter" idx="4"/>
          </p:nvPr>
        </p:nvSpPr>
        <p:spPr>
          <a:xfrm>
            <a:off x="15" y="8829968"/>
            <a:ext cx="3037840" cy="464820"/>
          </a:xfrm>
          <a:prstGeom prst="rect">
            <a:avLst/>
          </a:prstGeom>
        </p:spPr>
        <p:txBody>
          <a:bodyPr vert="horz" lIns="93720" tIns="46862" rIns="93720" bIns="46862"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52" y="8829968"/>
            <a:ext cx="3037840" cy="464820"/>
          </a:xfrm>
          <a:prstGeom prst="rect">
            <a:avLst/>
          </a:prstGeom>
        </p:spPr>
        <p:txBody>
          <a:bodyPr vert="horz" lIns="93720" tIns="46862" rIns="93720" bIns="46862" rtlCol="0" anchor="b"/>
          <a:lstStyle>
            <a:lvl1pPr algn="r">
              <a:defRPr sz="1300"/>
            </a:lvl1pPr>
          </a:lstStyle>
          <a:p>
            <a:fld id="{D5CEA3F2-5B35-4033-A455-2B3015330B0F}" type="slidenum">
              <a:rPr lang="en-US" smtClean="0"/>
              <a:pPr/>
              <a:t>‹#›</a:t>
            </a:fld>
            <a:endParaRPr lang="en-US" dirty="0"/>
          </a:p>
        </p:txBody>
      </p:sp>
    </p:spTree>
    <p:extLst>
      <p:ext uri="{BB962C8B-B14F-4D97-AF65-F5344CB8AC3E}">
        <p14:creationId xmlns:p14="http://schemas.microsoft.com/office/powerpoint/2010/main" val="411362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Image Placeholder 5"/>
          <p:cNvSpPr>
            <a:spLocks noGrp="1" noRot="1" noChangeAspect="1"/>
          </p:cNvSpPr>
          <p:nvPr>
            <p:ph type="sldImg"/>
          </p:nvPr>
        </p:nvSpPr>
        <p:spPr>
          <a:xfrm>
            <a:off x="1193800" y="368300"/>
            <a:ext cx="4622800" cy="3468688"/>
          </a:xfrm>
        </p:spPr>
      </p:sp>
      <p:sp>
        <p:nvSpPr>
          <p:cNvPr id="9" name="Notes Placeholder 8"/>
          <p:cNvSpPr>
            <a:spLocks noGrp="1"/>
          </p:cNvSpPr>
          <p:nvPr>
            <p:ph type="body" sz="quarter" idx="10"/>
          </p:nvPr>
        </p:nvSpPr>
        <p:spPr>
          <a:xfrm>
            <a:off x="914085" y="5023071"/>
            <a:ext cx="5182246" cy="3576115"/>
          </a:xfrm>
          <a:prstGeom prst="rect">
            <a:avLst/>
          </a:prstGeom>
        </p:spPr>
        <p:txBody>
          <a:bodyPr lIns="92087" tIns="46044" rIns="92087" bIns="46044">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18</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20</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23</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24</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Image Placeholder 5"/>
          <p:cNvSpPr>
            <a:spLocks noGrp="1" noRot="1" noChangeAspect="1"/>
          </p:cNvSpPr>
          <p:nvPr>
            <p:ph type="sldImg"/>
          </p:nvPr>
        </p:nvSpPr>
        <p:spPr>
          <a:xfrm>
            <a:off x="1193800" y="368300"/>
            <a:ext cx="4622800" cy="3468688"/>
          </a:xfrm>
        </p:spPr>
      </p:sp>
      <p:sp>
        <p:nvSpPr>
          <p:cNvPr id="9" name="Notes Placeholder 8"/>
          <p:cNvSpPr>
            <a:spLocks noGrp="1"/>
          </p:cNvSpPr>
          <p:nvPr>
            <p:ph type="body" sz="quarter" idx="10"/>
          </p:nvPr>
        </p:nvSpPr>
        <p:spPr>
          <a:xfrm>
            <a:off x="914085" y="5023071"/>
            <a:ext cx="5182246" cy="3576115"/>
          </a:xfrm>
          <a:prstGeom prst="rect">
            <a:avLst/>
          </a:prstGeom>
        </p:spPr>
        <p:txBody>
          <a:bodyPr lIns="92087" tIns="46044" rIns="92087" bIns="46044">
            <a:normAutofit/>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26</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27</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29</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30</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16099"/>
            <a:ext cx="5607711" cy="4182457"/>
          </a:xfrm>
          <a:prstGeom prst="rect">
            <a:avLst/>
          </a:prstGeom>
        </p:spPr>
        <p:txBody>
          <a:bodyPr lIns="88139" tIns="44070" rIns="88139" bIns="44070">
            <a:normAutofit/>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183063"/>
          </a:xfrm>
          <a:prstGeom prst="rect">
            <a:avLst/>
          </a:prstGeom>
        </p:spPr>
        <p:txBody>
          <a:bodyPr/>
          <a:lstStyle/>
          <a:p>
            <a:r>
              <a:rPr lang="en-US" dirty="0" smtClean="0"/>
              <a:t>Income Statement</a:t>
            </a:r>
          </a:p>
          <a:p>
            <a:r>
              <a:rPr lang="en-US" dirty="0" smtClean="0"/>
              <a:t>EPS</a:t>
            </a:r>
            <a:r>
              <a:rPr lang="en-US" baseline="0" dirty="0" smtClean="0"/>
              <a:t> worksheet</a:t>
            </a:r>
          </a:p>
          <a:p>
            <a:r>
              <a:rPr lang="en-US" baseline="0" dirty="0" smtClean="0"/>
              <a:t>Cash Flow</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183063"/>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D5CEA3F2-5B35-4033-A455-2B3015330B0F}" type="slidenum">
              <a:rPr lang="en-US" smtClean="0"/>
              <a:pPr/>
              <a:t>5</a:t>
            </a:fld>
            <a:endParaRPr lang="en-US" dirty="0"/>
          </a:p>
        </p:txBody>
      </p:sp>
    </p:spTree>
    <p:extLst>
      <p:ext uri="{BB962C8B-B14F-4D97-AF65-F5344CB8AC3E}">
        <p14:creationId xmlns:p14="http://schemas.microsoft.com/office/powerpoint/2010/main" val="1651921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xfrm>
            <a:off x="701677" y="4416428"/>
            <a:ext cx="5607050" cy="4183063"/>
          </a:xfrm>
          <a:prstGeom prst="rect">
            <a:avLst/>
          </a:prstGeom>
          <a:noFill/>
          <a:ln/>
        </p:spPr>
        <p:txBody>
          <a:bodyPr lIns="91386" tIns="45692" rIns="91386" bIns="45692"/>
          <a:lstStyle/>
          <a:p>
            <a:endParaRPr lang="en-US" dirty="0" smtClean="0"/>
          </a:p>
        </p:txBody>
      </p:sp>
      <p:sp>
        <p:nvSpPr>
          <p:cNvPr id="4" name="Slide Number Placeholder 3"/>
          <p:cNvSpPr>
            <a:spLocks noGrp="1"/>
          </p:cNvSpPr>
          <p:nvPr>
            <p:ph type="sldNum" sz="quarter" idx="5"/>
          </p:nvPr>
        </p:nvSpPr>
        <p:spPr/>
        <p:txBody>
          <a:bodyPr/>
          <a:lstStyle/>
          <a:p>
            <a:pPr>
              <a:defRPr/>
            </a:pPr>
            <a:fld id="{D2D29F5A-41DE-4700-9404-08CFD0462EA4}"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Pentagon 4"/>
          <p:cNvSpPr/>
          <p:nvPr/>
        </p:nvSpPr>
        <p:spPr>
          <a:xfrm>
            <a:off x="5184779" y="8853714"/>
            <a:ext cx="1799466" cy="395334"/>
          </a:xfrm>
          <a:prstGeom prst="homePlate">
            <a:avLst/>
          </a:prstGeom>
          <a:solidFill>
            <a:schemeClr val="bg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8087" tIns="44043" rIns="88087" bIns="44043" rtlCol="0" anchor="ctr"/>
          <a:lstStyle/>
          <a:p>
            <a:pPr algn="ctr"/>
            <a:r>
              <a:rPr lang="en-US" sz="1200" dirty="0">
                <a:solidFill>
                  <a:schemeClr val="tx1"/>
                </a:solidFill>
                <a:latin typeface="Arial" pitchFamily="34" charset="0"/>
                <a:cs typeface="Arial" pitchFamily="34" charset="0"/>
              </a:rPr>
              <a:t>U.S. Healthcare Spending &amp; Expense</a:t>
            </a:r>
          </a:p>
        </p:txBody>
      </p:sp>
      <p:sp>
        <p:nvSpPr>
          <p:cNvPr id="6" name="TextBox 5"/>
          <p:cNvSpPr txBox="1"/>
          <p:nvPr/>
        </p:nvSpPr>
        <p:spPr>
          <a:xfrm>
            <a:off x="0" y="5"/>
            <a:ext cx="7010400" cy="246681"/>
          </a:xfrm>
          <a:prstGeom prst="rect">
            <a:avLst/>
          </a:prstGeom>
          <a:noFill/>
        </p:spPr>
        <p:txBody>
          <a:bodyPr wrap="square" lIns="89559" tIns="44780" rIns="89559" bIns="44780" rtlCol="0">
            <a:spAutoFit/>
          </a:bodyPr>
          <a:lstStyle/>
          <a:p>
            <a:pPr>
              <a:tabLst>
                <a:tab pos="447791" algn="l"/>
                <a:tab pos="3526360" algn="ctr"/>
                <a:tab pos="6437007" algn="r"/>
              </a:tabLst>
            </a:pPr>
            <a:r>
              <a:rPr lang="en-US" sz="1000" dirty="0">
                <a:latin typeface="Arial" pitchFamily="34" charset="0"/>
                <a:cs typeface="Arial" pitchFamily="34" charset="0"/>
              </a:rPr>
              <a:t>	GM CONFIDENTIAL   </a:t>
            </a:r>
            <a:fld id="{B19E4236-42C8-4DE6-827F-2AF889F14F00}" type="datetime8">
              <a:rPr lang="en-US" sz="1000">
                <a:latin typeface="Arial" pitchFamily="34" charset="0"/>
                <a:cs typeface="Arial" pitchFamily="34" charset="0"/>
              </a:rPr>
              <a:pPr>
                <a:tabLst>
                  <a:tab pos="447791" algn="l"/>
                  <a:tab pos="3526360" algn="ctr"/>
                  <a:tab pos="6437007" algn="r"/>
                </a:tabLst>
              </a:pPr>
              <a:t>5/1/2013 7:28 PM</a:t>
            </a:fld>
            <a:r>
              <a:rPr lang="en-US" sz="1000" dirty="0">
                <a:latin typeface="Arial" pitchFamily="34" charset="0"/>
                <a:cs typeface="Arial" pitchFamily="34" charset="0"/>
              </a:rPr>
              <a:t>		FINAL - 4Q08 Preliminary Earnings Release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183063"/>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2011 Management Briefing Seminar</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7/22/2011</a:t>
            </a:r>
            <a:endParaRPr lang="en-US" dirty="0">
              <a:solidFill>
                <a:prstClr val="black"/>
              </a:solidFill>
            </a:endParaRPr>
          </a:p>
        </p:txBody>
      </p:sp>
      <p:sp>
        <p:nvSpPr>
          <p:cNvPr id="6" name="Slide Number Placeholder 5"/>
          <p:cNvSpPr>
            <a:spLocks noGrp="1"/>
          </p:cNvSpPr>
          <p:nvPr>
            <p:ph type="sldNum" sz="quarter" idx="12"/>
          </p:nvPr>
        </p:nvSpPr>
        <p:spPr/>
        <p:txBody>
          <a:bodyPr/>
          <a:lstStyle/>
          <a:p>
            <a:fld id="{63A4CAA0-614C-4F98-9624-020E4AFED758}" type="slidenum">
              <a:rPr lang="en-US" smtClean="0">
                <a:solidFill>
                  <a:prstClr val="black"/>
                </a:solidFill>
              </a:rPr>
              <a:pPr/>
              <a:t>9</a:t>
            </a:fld>
            <a:endParaRPr lang="en-US" dirty="0">
              <a:solidFill>
                <a:prstClr val="black"/>
              </a:solidFill>
            </a:endParaRPr>
          </a:p>
        </p:txBody>
      </p:sp>
      <p:sp>
        <p:nvSpPr>
          <p:cNvPr id="7" name="Footer Placeholder 6"/>
          <p:cNvSpPr>
            <a:spLocks noGrp="1"/>
          </p:cNvSpPr>
          <p:nvPr>
            <p:ph type="ftr" sz="quarter" idx="13"/>
          </p:nvPr>
        </p:nvSpPr>
        <p:spPr/>
        <p:txBody>
          <a:bodyPr/>
          <a:lstStyle/>
          <a:p>
            <a:r>
              <a:rPr lang="en-US" dirty="0" smtClean="0">
                <a:solidFill>
                  <a:prstClr val="black"/>
                </a:solidFill>
              </a:rPr>
              <a:t>Presenter Name</a:t>
            </a:r>
            <a:endParaRPr lang="en-US" dirty="0">
              <a:solidFill>
                <a:prstClr val="black"/>
              </a:solidFill>
            </a:endParaRPr>
          </a:p>
        </p:txBody>
      </p:sp>
    </p:spTree>
    <p:extLst>
      <p:ext uri="{BB962C8B-B14F-4D97-AF65-F5344CB8AC3E}">
        <p14:creationId xmlns:p14="http://schemas.microsoft.com/office/powerpoint/2010/main" val="1244829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183063"/>
          </a:xfrm>
          <a:prstGeom prst="rect">
            <a:avLst/>
          </a:prstGeom>
        </p:spPr>
        <p:txBody>
          <a:bodyPr/>
          <a:lstStyle/>
          <a:p>
            <a:endParaRPr lang="en-US" dirty="0"/>
          </a:p>
        </p:txBody>
      </p:sp>
      <p:sp>
        <p:nvSpPr>
          <p:cNvPr id="4" name="Header Placeholder 3"/>
          <p:cNvSpPr>
            <a:spLocks noGrp="1"/>
          </p:cNvSpPr>
          <p:nvPr>
            <p:ph type="hdr" sz="quarter" idx="10"/>
          </p:nvPr>
        </p:nvSpPr>
        <p:spPr/>
        <p:txBody>
          <a:bodyPr/>
          <a:lstStyle/>
          <a:p>
            <a:r>
              <a:rPr lang="en-US" dirty="0" smtClean="0">
                <a:solidFill>
                  <a:prstClr val="black"/>
                </a:solidFill>
              </a:rPr>
              <a:t>2011 Management Briefing Seminar</a:t>
            </a:r>
            <a:endParaRPr lang="en-US" dirty="0">
              <a:solidFill>
                <a:prstClr val="black"/>
              </a:solidFill>
            </a:endParaRPr>
          </a:p>
        </p:txBody>
      </p:sp>
      <p:sp>
        <p:nvSpPr>
          <p:cNvPr id="5" name="Date Placeholder 4"/>
          <p:cNvSpPr>
            <a:spLocks noGrp="1"/>
          </p:cNvSpPr>
          <p:nvPr>
            <p:ph type="dt" idx="11"/>
          </p:nvPr>
        </p:nvSpPr>
        <p:spPr/>
        <p:txBody>
          <a:bodyPr/>
          <a:lstStyle/>
          <a:p>
            <a:r>
              <a:rPr lang="en-US" dirty="0" smtClean="0">
                <a:solidFill>
                  <a:prstClr val="black"/>
                </a:solidFill>
              </a:rPr>
              <a:t>7/22/2011</a:t>
            </a:r>
            <a:endParaRPr lang="en-US" dirty="0">
              <a:solidFill>
                <a:prstClr val="black"/>
              </a:solidFill>
            </a:endParaRPr>
          </a:p>
        </p:txBody>
      </p:sp>
      <p:sp>
        <p:nvSpPr>
          <p:cNvPr id="6" name="Slide Number Placeholder 5"/>
          <p:cNvSpPr>
            <a:spLocks noGrp="1"/>
          </p:cNvSpPr>
          <p:nvPr>
            <p:ph type="sldNum" sz="quarter" idx="12"/>
          </p:nvPr>
        </p:nvSpPr>
        <p:spPr/>
        <p:txBody>
          <a:bodyPr/>
          <a:lstStyle/>
          <a:p>
            <a:fld id="{63A4CAA0-614C-4F98-9624-020E4AFED758}" type="slidenum">
              <a:rPr lang="en-US" smtClean="0">
                <a:solidFill>
                  <a:prstClr val="black"/>
                </a:solidFill>
              </a:rPr>
              <a:pPr/>
              <a:t>10</a:t>
            </a:fld>
            <a:endParaRPr lang="en-US" dirty="0">
              <a:solidFill>
                <a:prstClr val="black"/>
              </a:solidFill>
            </a:endParaRPr>
          </a:p>
        </p:txBody>
      </p:sp>
      <p:sp>
        <p:nvSpPr>
          <p:cNvPr id="7" name="Footer Placeholder 6"/>
          <p:cNvSpPr>
            <a:spLocks noGrp="1"/>
          </p:cNvSpPr>
          <p:nvPr>
            <p:ph type="ftr" sz="quarter" idx="13"/>
          </p:nvPr>
        </p:nvSpPr>
        <p:spPr/>
        <p:txBody>
          <a:bodyPr/>
          <a:lstStyle/>
          <a:p>
            <a:r>
              <a:rPr lang="en-US" dirty="0" smtClean="0">
                <a:solidFill>
                  <a:prstClr val="black"/>
                </a:solidFill>
              </a:rPr>
              <a:t>Presenter Name</a:t>
            </a:r>
            <a:endParaRPr lang="en-US" dirty="0">
              <a:solidFill>
                <a:prstClr val="black"/>
              </a:solidFill>
            </a:endParaRPr>
          </a:p>
        </p:txBody>
      </p:sp>
    </p:spTree>
    <p:extLst>
      <p:ext uri="{BB962C8B-B14F-4D97-AF65-F5344CB8AC3E}">
        <p14:creationId xmlns:p14="http://schemas.microsoft.com/office/powerpoint/2010/main" val="1244829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2743200" y="6356351"/>
            <a:ext cx="3733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2743200" y="6356351"/>
            <a:ext cx="3733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TextBox 1"/>
          <p:cNvSpPr txBox="1"/>
          <p:nvPr userDrawn="1"/>
        </p:nvSpPr>
        <p:spPr>
          <a:xfrm>
            <a:off x="8591550" y="6572250"/>
            <a:ext cx="523875" cy="261610"/>
          </a:xfrm>
          <a:prstGeom prst="rect">
            <a:avLst/>
          </a:prstGeom>
          <a:noFill/>
        </p:spPr>
        <p:txBody>
          <a:bodyPr wrap="square" rtlCol="0">
            <a:spAutoFit/>
          </a:bodyPr>
          <a:lstStyle/>
          <a:p>
            <a:pPr algn="ctr"/>
            <a:fld id="{8C2DDCE9-1347-4439-A3A5-2D18CD91DDB3}" type="slidenum">
              <a:rPr lang="en-US" sz="1100" b="1" smtClean="0">
                <a:latin typeface="Arial" pitchFamily="34" charset="0"/>
                <a:cs typeface="Arial" pitchFamily="34" charset="0"/>
              </a:rPr>
              <a:pPr algn="ctr"/>
              <a:t>‹#›</a:t>
            </a:fld>
            <a:endParaRPr lang="en-US" sz="1100" b="1" dirty="0">
              <a:latin typeface="Arial" pitchFamily="34" charset="0"/>
              <a:cs typeface="Arial" pitchFamily="34" charset="0"/>
            </a:endParaRPr>
          </a:p>
        </p:txBody>
      </p:sp>
      <p:sp>
        <p:nvSpPr>
          <p:cNvPr id="3" name="TextBox 2"/>
          <p:cNvSpPr txBox="1"/>
          <p:nvPr userDrawn="1"/>
        </p:nvSpPr>
        <p:spPr>
          <a:xfrm>
            <a:off x="3781425" y="6573738"/>
            <a:ext cx="1581150" cy="246221"/>
          </a:xfrm>
          <a:prstGeom prst="rect">
            <a:avLst/>
          </a:prstGeom>
          <a:noFill/>
        </p:spPr>
        <p:txBody>
          <a:bodyPr wrap="square" rtlCol="0">
            <a:spAutoFit/>
          </a:bodyPr>
          <a:lstStyle/>
          <a:p>
            <a:pPr algn="ctr"/>
            <a:r>
              <a:rPr lang="en-US" sz="1000" b="1" dirty="0" smtClean="0">
                <a:latin typeface="Arial" pitchFamily="34" charset="0"/>
                <a:cs typeface="Arial" pitchFamily="34" charset="0"/>
              </a:rPr>
              <a:t>GM Confidential</a:t>
            </a:r>
            <a:endParaRPr lang="en-US" sz="1000" b="1" dirty="0">
              <a:latin typeface="Arial" pitchFamily="34" charset="0"/>
              <a:cs typeface="Arial" pitchFamily="34" charset="0"/>
            </a:endParaRPr>
          </a:p>
        </p:txBody>
      </p:sp>
      <p:sp>
        <p:nvSpPr>
          <p:cNvPr id="4" name="Rectangle 2"/>
          <p:cNvSpPr>
            <a:spLocks noGrp="1" noChangeArrowheads="1"/>
          </p:cNvSpPr>
          <p:nvPr>
            <p:ph type="title"/>
          </p:nvPr>
        </p:nvSpPr>
        <p:spPr bwMode="auto">
          <a:xfrm>
            <a:off x="676274" y="73025"/>
            <a:ext cx="8010525"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a:solidFill>
                  <a:srgbClr val="0000FF"/>
                </a:solidFill>
                <a:latin typeface="+mj-lt"/>
              </a:defRPr>
            </a:lvl1pPr>
          </a:lstStyle>
          <a:p>
            <a:pPr lvl="0"/>
            <a:r>
              <a:rPr lang="en-US" dirty="0" smtClean="0"/>
              <a:t>to edit Master title style</a:t>
            </a:r>
          </a:p>
        </p:txBody>
      </p:sp>
      <p:cxnSp>
        <p:nvCxnSpPr>
          <p:cNvPr id="9" name="Straight Connector 8"/>
          <p:cNvCxnSpPr/>
          <p:nvPr userDrawn="1"/>
        </p:nvCxnSpPr>
        <p:spPr bwMode="auto">
          <a:xfrm>
            <a:off x="781050" y="600075"/>
            <a:ext cx="7905750" cy="0"/>
          </a:xfrm>
          <a:prstGeom prst="line">
            <a:avLst/>
          </a:prstGeom>
          <a:solidFill>
            <a:srgbClr val="FFFFFF"/>
          </a:solidFill>
          <a:ln w="15875" cap="flat" cmpd="sng" algn="ctr">
            <a:solidFill>
              <a:schemeClr val="tx1">
                <a:lumMod val="85000"/>
                <a:lumOff val="1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657600"/>
            <a:ext cx="7772400" cy="1295400"/>
          </a:xfrm>
        </p:spPr>
        <p:txBody>
          <a:bodyPr>
            <a:normAutofit/>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5105400"/>
            <a:ext cx="6400800" cy="12192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5" name="Picture 4" descr="New GM Logo.jpg"/>
          <p:cNvPicPr>
            <a:picLocks noChangeAspect="1"/>
          </p:cNvPicPr>
          <p:nvPr userDrawn="1"/>
        </p:nvPicPr>
        <p:blipFill>
          <a:blip r:embed="rId2" cstate="print"/>
          <a:srcRect l="8649" t="3588" r="8042"/>
          <a:stretch>
            <a:fillRect/>
          </a:stretch>
        </p:blipFill>
        <p:spPr>
          <a:xfrm>
            <a:off x="3667432" y="1612490"/>
            <a:ext cx="1828800" cy="211643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E1493-F350-43AF-8863-597187C5206D}" type="datetimeFigureOut">
              <a:rPr lang="en-US" smtClean="0"/>
              <a:pPr/>
              <a:t>5/1/2013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011C1E-57D9-4FF6-B1CE-236196E4253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620000" cy="715962"/>
          </a:xfrm>
        </p:spPr>
        <p:txBody>
          <a:bodyPr>
            <a:normAutofit/>
          </a:bodyPr>
          <a:lstStyle>
            <a:lvl1pPr algn="l">
              <a:defRPr sz="2300" b="1"/>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66800"/>
            <a:ext cx="8229600" cy="5410200"/>
          </a:xfrm>
        </p:spPr>
        <p:txBody>
          <a:bodyPr>
            <a:normAutofit/>
          </a:bodyPr>
          <a:lstStyle>
            <a:lvl1pPr marL="342900" indent="-342900">
              <a:spcBef>
                <a:spcPts val="900"/>
              </a:spcBef>
              <a:defRPr sz="2000"/>
            </a:lvl1pPr>
            <a:lvl2pPr>
              <a:spcBef>
                <a:spcPts val="300"/>
              </a:spcBef>
              <a:defRPr sz="1800"/>
            </a:lvl2pPr>
            <a:lvl3pPr>
              <a:spcBef>
                <a:spcPts val="300"/>
              </a:spcBef>
              <a:defRPr sz="1600"/>
            </a:lvl3pPr>
            <a:lvl4pPr marL="1544638" indent="-228600">
              <a:spcBef>
                <a:spcPts val="300"/>
              </a:spcBef>
              <a:defRPr sz="1400"/>
            </a:lvl4pPr>
            <a:lvl5pPr marL="1947863" indent="-228600">
              <a:spcBef>
                <a:spcPts val="300"/>
              </a:spcBef>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Line 8"/>
          <p:cNvSpPr>
            <a:spLocks noChangeShapeType="1"/>
          </p:cNvSpPr>
          <p:nvPr userDrawn="1"/>
        </p:nvSpPr>
        <p:spPr bwMode="auto">
          <a:xfrm>
            <a:off x="381000" y="995363"/>
            <a:ext cx="8382000" cy="0"/>
          </a:xfrm>
          <a:prstGeom prst="line">
            <a:avLst/>
          </a:prstGeom>
          <a:noFill/>
          <a:ln w="31750">
            <a:solidFill>
              <a:schemeClr val="tx1"/>
            </a:solidFill>
            <a:round/>
            <a:headEnd/>
            <a:tailEnd/>
          </a:ln>
          <a:effectLst/>
        </p:spPr>
        <p:txBody>
          <a:bodyPr/>
          <a:lstStyle/>
          <a:p>
            <a:pPr eaLnBrk="1" hangingPunct="1">
              <a:lnSpc>
                <a:spcPct val="100000"/>
              </a:lnSpc>
              <a:spcBef>
                <a:spcPct val="0"/>
              </a:spcBef>
              <a:defRPr/>
            </a:pPr>
            <a:endParaRPr lang="en-US" sz="1100" b="1" u="sng" dirty="0"/>
          </a:p>
        </p:txBody>
      </p:sp>
      <p:sp>
        <p:nvSpPr>
          <p:cNvPr id="9" name="Line 10"/>
          <p:cNvSpPr>
            <a:spLocks noChangeShapeType="1"/>
          </p:cNvSpPr>
          <p:nvPr userDrawn="1"/>
        </p:nvSpPr>
        <p:spPr bwMode="auto">
          <a:xfrm>
            <a:off x="381000" y="6562725"/>
            <a:ext cx="8382000" cy="0"/>
          </a:xfrm>
          <a:prstGeom prst="line">
            <a:avLst/>
          </a:prstGeom>
          <a:noFill/>
          <a:ln w="31750">
            <a:solidFill>
              <a:schemeClr val="tx1"/>
            </a:solidFill>
            <a:round/>
            <a:headEnd/>
            <a:tailEnd/>
          </a:ln>
          <a:effectLst/>
        </p:spPr>
        <p:txBody>
          <a:bodyPr/>
          <a:lstStyle/>
          <a:p>
            <a:pPr eaLnBrk="1" hangingPunct="1">
              <a:lnSpc>
                <a:spcPct val="100000"/>
              </a:lnSpc>
              <a:spcBef>
                <a:spcPct val="0"/>
              </a:spcBef>
              <a:defRPr/>
            </a:pPr>
            <a:endParaRPr lang="en-US" sz="1100" b="1" u="sng" dirty="0"/>
          </a:p>
        </p:txBody>
      </p:sp>
      <p:sp>
        <p:nvSpPr>
          <p:cNvPr id="12" name="Line 8"/>
          <p:cNvSpPr>
            <a:spLocks noChangeShapeType="1"/>
          </p:cNvSpPr>
          <p:nvPr userDrawn="1"/>
        </p:nvSpPr>
        <p:spPr bwMode="auto">
          <a:xfrm>
            <a:off x="1085850" y="285750"/>
            <a:ext cx="7677150" cy="0"/>
          </a:xfrm>
          <a:prstGeom prst="line">
            <a:avLst/>
          </a:prstGeom>
          <a:noFill/>
          <a:ln w="31750">
            <a:solidFill>
              <a:schemeClr val="tx1"/>
            </a:solidFill>
            <a:round/>
            <a:headEnd/>
            <a:tailEnd/>
          </a:ln>
          <a:effectLst/>
        </p:spPr>
        <p:txBody>
          <a:bodyPr/>
          <a:lstStyle/>
          <a:p>
            <a:pPr eaLnBrk="1" hangingPunct="1">
              <a:lnSpc>
                <a:spcPct val="100000"/>
              </a:lnSpc>
              <a:spcBef>
                <a:spcPct val="0"/>
              </a:spcBef>
              <a:defRPr/>
            </a:pPr>
            <a:endParaRPr lang="en-US" sz="1100" b="1" u="sng" dirty="0"/>
          </a:p>
        </p:txBody>
      </p:sp>
      <p:pic>
        <p:nvPicPr>
          <p:cNvPr id="11" name="Picture 10" descr="logo_GM_mark_100px.jpg"/>
          <p:cNvPicPr>
            <a:picLocks noChangeAspect="1"/>
          </p:cNvPicPr>
          <p:nvPr userDrawn="1"/>
        </p:nvPicPr>
        <p:blipFill>
          <a:blip r:embed="rId2" cstate="print"/>
          <a:stretch>
            <a:fillRect/>
          </a:stretch>
        </p:blipFill>
        <p:spPr>
          <a:xfrm>
            <a:off x="381000" y="288002"/>
            <a:ext cx="666750" cy="666750"/>
          </a:xfrm>
          <a:prstGeom prst="rect">
            <a:avLst/>
          </a:prstGeom>
        </p:spPr>
      </p:pic>
      <p:sp>
        <p:nvSpPr>
          <p:cNvPr id="10" name="Slide Number Placeholder 5"/>
          <p:cNvSpPr>
            <a:spLocks noGrp="1"/>
          </p:cNvSpPr>
          <p:nvPr>
            <p:ph type="sldNum" sz="quarter" idx="12"/>
          </p:nvPr>
        </p:nvSpPr>
        <p:spPr>
          <a:xfrm>
            <a:off x="6700680" y="6492875"/>
            <a:ext cx="2133600" cy="365125"/>
          </a:xfrm>
        </p:spPr>
        <p:txBody>
          <a:bodyPr/>
          <a:lstStyle>
            <a:lvl1pPr>
              <a:defRPr b="1">
                <a:solidFill>
                  <a:schemeClr val="tx1"/>
                </a:solidFill>
              </a:defRPr>
            </a:lvl1pPr>
          </a:lstStyle>
          <a:p>
            <a:fld id="{78DA6C18-8136-428D-8CD1-92B35B1EB36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7" name="Slide Number Placeholder 6"/>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9" name="Slide Number Placeholder 8"/>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a:xfrm>
            <a:off x="2743200" y="6356351"/>
            <a:ext cx="37338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2743200" y="6356351"/>
            <a:ext cx="3733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a:xfrm>
            <a:off x="2743200" y="6356351"/>
            <a:ext cx="3733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78DA6C18-8136-428D-8CD1-92B35B1EB36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A6C18-8136-428D-8CD1-92B35B1EB36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7" r:id="rId1"/>
    <p:sldLayoutId id="2147483745" r:id="rId2"/>
    <p:sldLayoutId id="2147483746"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68"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E1493-F350-43AF-8863-597187C5206D}" type="datetimeFigureOut">
              <a:rPr lang="en-US" smtClean="0"/>
              <a:pPr/>
              <a:t>5/1/2013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011C1E-57D9-4FF6-B1CE-236196E4253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23.emf"/></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3480619"/>
            <a:ext cx="7772400" cy="3018504"/>
          </a:xfrm>
        </p:spPr>
        <p:txBody>
          <a:bodyPr>
            <a:normAutofit/>
          </a:bodyPr>
          <a:lstStyle/>
          <a:p>
            <a:r>
              <a:rPr lang="en-US" sz="3100" b="1" dirty="0" smtClean="0"/>
              <a:t>General Motors Company</a:t>
            </a:r>
            <a:br>
              <a:rPr lang="en-US" sz="3100" b="1" dirty="0" smtClean="0"/>
            </a:br>
            <a:r>
              <a:rPr lang="en-US" sz="3100" b="1" dirty="0" smtClean="0"/>
              <a:t/>
            </a:r>
            <a:br>
              <a:rPr lang="en-US" sz="3100" b="1" dirty="0" smtClean="0"/>
            </a:br>
            <a:r>
              <a:rPr lang="en-US" sz="3100" b="1" dirty="0" smtClean="0"/>
              <a:t>Q1 2013 Results</a:t>
            </a:r>
            <a:r>
              <a:rPr lang="en-US" sz="2800" b="1" dirty="0" smtClean="0"/>
              <a:t/>
            </a:r>
            <a:br>
              <a:rPr lang="en-US" sz="2800" b="1" dirty="0" smtClean="0"/>
            </a:br>
            <a:r>
              <a:rPr lang="en-US" sz="2800" b="1" dirty="0" smtClean="0"/>
              <a:t/>
            </a:r>
            <a:br>
              <a:rPr lang="en-US" sz="2800" b="1" dirty="0" smtClean="0"/>
            </a:br>
            <a:r>
              <a:rPr lang="en-US" sz="2800" b="1" dirty="0" smtClean="0"/>
              <a:t/>
            </a:r>
            <a:br>
              <a:rPr lang="en-US" sz="2800" b="1" dirty="0" smtClean="0"/>
            </a:br>
            <a:endParaRPr lang="en-US" sz="2800" b="1" dirty="0"/>
          </a:p>
        </p:txBody>
      </p:sp>
      <p:sp>
        <p:nvSpPr>
          <p:cNvPr id="4" name="Subtitle 3"/>
          <p:cNvSpPr>
            <a:spLocks noGrp="1"/>
          </p:cNvSpPr>
          <p:nvPr>
            <p:ph type="subTitle" idx="1"/>
          </p:nvPr>
        </p:nvSpPr>
        <p:spPr>
          <a:xfrm>
            <a:off x="1371600" y="5262712"/>
            <a:ext cx="6400800" cy="695632"/>
          </a:xfrm>
        </p:spPr>
        <p:txBody>
          <a:bodyPr>
            <a:normAutofit/>
          </a:bodyPr>
          <a:lstStyle/>
          <a:p>
            <a:r>
              <a:rPr lang="en-US" sz="2400" dirty="0" smtClean="0">
                <a:solidFill>
                  <a:schemeClr val="tx1"/>
                </a:solidFill>
              </a:rPr>
              <a:t>May 2, 2013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smtClean="0"/>
              <a:t>2012 CY Segment Reclassification</a:t>
            </a:r>
            <a:endParaRPr lang="en-US" sz="2800" dirty="0"/>
          </a:p>
        </p:txBody>
      </p:sp>
      <p:sp>
        <p:nvSpPr>
          <p:cNvPr id="5" name="TextBox 4"/>
          <p:cNvSpPr txBox="1"/>
          <p:nvPr/>
        </p:nvSpPr>
        <p:spPr>
          <a:xfrm>
            <a:off x="233680" y="6275638"/>
            <a:ext cx="7038990" cy="276999"/>
          </a:xfrm>
          <a:prstGeom prst="rect">
            <a:avLst/>
          </a:prstGeom>
          <a:noFill/>
        </p:spPr>
        <p:txBody>
          <a:bodyPr wrap="square" rtlCol="0">
            <a:spAutoFit/>
          </a:bodyPr>
          <a:lstStyle/>
          <a:p>
            <a:r>
              <a:rPr lang="en-US" sz="1050" dirty="0" smtClean="0"/>
              <a:t>*  </a:t>
            </a:r>
            <a:r>
              <a:rPr lang="en-US" sz="1200" i="1" dirty="0"/>
              <a:t>Estimated and Unaudited</a:t>
            </a:r>
          </a:p>
        </p:txBody>
      </p:sp>
      <p:sp>
        <p:nvSpPr>
          <p:cNvPr id="7" name="Slide Number Placeholder 5"/>
          <p:cNvSpPr>
            <a:spLocks noGrp="1"/>
          </p:cNvSpPr>
          <p:nvPr>
            <p:ph type="sldNum" sz="quarter" idx="12"/>
          </p:nvPr>
        </p:nvSpPr>
        <p:spPr>
          <a:xfrm>
            <a:off x="6700680" y="6492875"/>
            <a:ext cx="2133600" cy="365125"/>
          </a:xfrm>
        </p:spPr>
        <p:txBody>
          <a:bodyPr/>
          <a:lstStyle/>
          <a:p>
            <a:fld id="{78DA6C18-8136-428D-8CD1-92B35B1EB366}" type="slidenum">
              <a:rPr lang="en-US" smtClean="0"/>
              <a:pPr/>
              <a:t>9</a:t>
            </a:fld>
            <a:endParaRPr lang="en-US" dirty="0"/>
          </a:p>
        </p:txBody>
      </p:sp>
      <p:sp>
        <p:nvSpPr>
          <p:cNvPr id="6" name="TextBox 5"/>
          <p:cNvSpPr txBox="1"/>
          <p:nvPr/>
        </p:nvSpPr>
        <p:spPr>
          <a:xfrm>
            <a:off x="238125" y="6585625"/>
            <a:ext cx="8564578" cy="272375"/>
          </a:xfrm>
          <a:prstGeom prst="rect">
            <a:avLst/>
          </a:prstGeom>
        </p:spPr>
        <p:txBody>
          <a:bodyPr vert="horz" wrap="square" lIns="91440" tIns="45720" rIns="91440" bIns="45720" rtlCol="0">
            <a:noAutofit/>
          </a:bodyPr>
          <a:lstStyle/>
          <a:p>
            <a:pPr>
              <a:spcBef>
                <a:spcPts val="900"/>
              </a:spcBef>
            </a:pPr>
            <a:r>
              <a:rPr lang="en-US" sz="1200" i="1" dirty="0" smtClean="0"/>
              <a:t>Note: EBIT- Adjusted </a:t>
            </a:r>
            <a:r>
              <a:rPr lang="en-US" sz="1200" i="1" dirty="0"/>
              <a:t>includes GM Financial on an Earnings Before Tax (EBT) </a:t>
            </a:r>
            <a:r>
              <a:rPr lang="en-US" sz="1200" i="1" dirty="0" smtClean="0"/>
              <a:t>basis;</a:t>
            </a:r>
          </a:p>
        </p:txBody>
      </p:sp>
      <p:sp>
        <p:nvSpPr>
          <p:cNvPr id="8" name="TextBox 7"/>
          <p:cNvSpPr txBox="1"/>
          <p:nvPr/>
        </p:nvSpPr>
        <p:spPr>
          <a:xfrm>
            <a:off x="5978435" y="6585625"/>
            <a:ext cx="2898595" cy="272375"/>
          </a:xfrm>
          <a:prstGeom prst="rect">
            <a:avLst/>
          </a:prstGeom>
        </p:spPr>
        <p:txBody>
          <a:bodyPr vert="horz" wrap="square" lIns="91440" tIns="45720" rIns="91440" bIns="45720" rtlCol="0">
            <a:noAutofit/>
          </a:bodyPr>
          <a:lstStyle/>
          <a:p>
            <a:pPr>
              <a:spcBef>
                <a:spcPts val="900"/>
              </a:spcBef>
            </a:pPr>
            <a:r>
              <a:rPr lang="en-US" sz="1200" i="1" dirty="0" smtClean="0"/>
              <a:t>Results may not foot due to rounding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875" y="1203325"/>
            <a:ext cx="8602663" cy="444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2575476"/>
      </p:ext>
    </p:extLst>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dirty="0" smtClean="0"/>
              <a:t>Q1 2012 Segment </a:t>
            </a:r>
            <a:r>
              <a:rPr lang="en-US" sz="2800" dirty="0"/>
              <a:t>Reclassification</a:t>
            </a:r>
          </a:p>
        </p:txBody>
      </p:sp>
      <p:sp>
        <p:nvSpPr>
          <p:cNvPr id="7" name="Slide Number Placeholder 5"/>
          <p:cNvSpPr>
            <a:spLocks noGrp="1"/>
          </p:cNvSpPr>
          <p:nvPr>
            <p:ph type="sldNum" sz="quarter" idx="12"/>
          </p:nvPr>
        </p:nvSpPr>
        <p:spPr>
          <a:xfrm>
            <a:off x="6700680" y="6492875"/>
            <a:ext cx="2133600" cy="365125"/>
          </a:xfrm>
        </p:spPr>
        <p:txBody>
          <a:bodyPr/>
          <a:lstStyle/>
          <a:p>
            <a:fld id="{78DA6C18-8136-428D-8CD1-92B35B1EB366}" type="slidenum">
              <a:rPr lang="en-US" smtClean="0"/>
              <a:pPr/>
              <a:t>10</a:t>
            </a:fld>
            <a:endParaRPr lang="en-US" dirty="0"/>
          </a:p>
        </p:txBody>
      </p:sp>
      <p:sp>
        <p:nvSpPr>
          <p:cNvPr id="6" name="TextBox 5"/>
          <p:cNvSpPr txBox="1"/>
          <p:nvPr/>
        </p:nvSpPr>
        <p:spPr>
          <a:xfrm>
            <a:off x="233680" y="6275638"/>
            <a:ext cx="7038990" cy="276999"/>
          </a:xfrm>
          <a:prstGeom prst="rect">
            <a:avLst/>
          </a:prstGeom>
          <a:noFill/>
        </p:spPr>
        <p:txBody>
          <a:bodyPr wrap="square" rtlCol="0">
            <a:spAutoFit/>
          </a:bodyPr>
          <a:lstStyle/>
          <a:p>
            <a:r>
              <a:rPr lang="en-US" sz="1050" dirty="0" smtClean="0"/>
              <a:t>*  </a:t>
            </a:r>
            <a:r>
              <a:rPr lang="en-US" sz="1200" i="1" dirty="0"/>
              <a:t>Estimated and Unaudited</a:t>
            </a:r>
          </a:p>
        </p:txBody>
      </p:sp>
      <p:sp>
        <p:nvSpPr>
          <p:cNvPr id="8" name="TextBox 7"/>
          <p:cNvSpPr txBox="1"/>
          <p:nvPr/>
        </p:nvSpPr>
        <p:spPr>
          <a:xfrm>
            <a:off x="238125" y="6585625"/>
            <a:ext cx="8564578" cy="272375"/>
          </a:xfrm>
          <a:prstGeom prst="rect">
            <a:avLst/>
          </a:prstGeom>
        </p:spPr>
        <p:txBody>
          <a:bodyPr vert="horz" wrap="square" lIns="91440" tIns="45720" rIns="91440" bIns="45720" rtlCol="0">
            <a:noAutofit/>
          </a:bodyPr>
          <a:lstStyle/>
          <a:p>
            <a:pPr>
              <a:spcBef>
                <a:spcPts val="900"/>
              </a:spcBef>
            </a:pPr>
            <a:r>
              <a:rPr lang="en-US" sz="1200" i="1" dirty="0" smtClean="0"/>
              <a:t>Note: EBIT- Adjusted </a:t>
            </a:r>
            <a:r>
              <a:rPr lang="en-US" sz="1200" i="1" dirty="0"/>
              <a:t>includes GM Financial on an Earnings Before Tax (EBT) </a:t>
            </a:r>
            <a:r>
              <a:rPr lang="en-US" sz="1200" i="1" dirty="0" smtClean="0"/>
              <a:t>basis;</a:t>
            </a:r>
          </a:p>
        </p:txBody>
      </p:sp>
      <p:sp>
        <p:nvSpPr>
          <p:cNvPr id="9" name="TextBox 8"/>
          <p:cNvSpPr txBox="1"/>
          <p:nvPr/>
        </p:nvSpPr>
        <p:spPr>
          <a:xfrm>
            <a:off x="5978435" y="6585625"/>
            <a:ext cx="2898595" cy="272375"/>
          </a:xfrm>
          <a:prstGeom prst="rect">
            <a:avLst/>
          </a:prstGeom>
        </p:spPr>
        <p:txBody>
          <a:bodyPr vert="horz" wrap="square" lIns="91440" tIns="45720" rIns="91440" bIns="45720" rtlCol="0">
            <a:noAutofit/>
          </a:bodyPr>
          <a:lstStyle/>
          <a:p>
            <a:pPr>
              <a:spcBef>
                <a:spcPts val="900"/>
              </a:spcBef>
            </a:pPr>
            <a:r>
              <a:rPr lang="en-US" sz="1200" i="1" dirty="0" smtClean="0"/>
              <a:t>Results may not foot due to rounding</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875" y="1203325"/>
            <a:ext cx="8602663" cy="444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9709346"/>
      </p:ext>
    </p:extLst>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extLst>
              <p:ext uri="{D42A27DB-BD31-4B8C-83A1-F6EECF244321}">
                <p14:modId xmlns:p14="http://schemas.microsoft.com/office/powerpoint/2010/main" val="3192504353"/>
              </p:ext>
            </p:extLst>
          </p:nvPr>
        </p:nvPicPr>
        <p:blipFill>
          <a:blip r:embed="rId3"/>
          <a:stretch>
            <a:fillRect/>
          </a:stretch>
        </p:blipFill>
        <p:spPr>
          <a:xfrm>
            <a:off x="354013" y="1281113"/>
            <a:ext cx="8445500" cy="5230812"/>
          </a:xfrm>
          <a:prstGeom prst="rect">
            <a:avLst/>
          </a:prstGeom>
        </p:spPr>
      </p:pic>
      <p:sp>
        <p:nvSpPr>
          <p:cNvPr id="15" name="TextBox 14"/>
          <p:cNvSpPr txBox="1"/>
          <p:nvPr/>
        </p:nvSpPr>
        <p:spPr>
          <a:xfrm>
            <a:off x="271766" y="1032616"/>
            <a:ext cx="2420164" cy="381000"/>
          </a:xfrm>
          <a:prstGeom prst="rect">
            <a:avLst/>
          </a:prstGeom>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EBIT- Adjusted ($B)</a:t>
            </a:r>
          </a:p>
        </p:txBody>
      </p:sp>
      <p:cxnSp>
        <p:nvCxnSpPr>
          <p:cNvPr id="18" name="Straight Connector 17"/>
          <p:cNvCxnSpPr/>
          <p:nvPr/>
        </p:nvCxnSpPr>
        <p:spPr>
          <a:xfrm>
            <a:off x="7559636" y="1328057"/>
            <a:ext cx="0" cy="4502515"/>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578118" y="1338943"/>
            <a:ext cx="0" cy="4480743"/>
          </a:xfrm>
          <a:prstGeom prst="line">
            <a:avLst/>
          </a:prstGeom>
          <a:ln w="12700">
            <a:solidFill>
              <a:schemeClr val="tx1">
                <a:lumMod val="50000"/>
                <a:lumOff val="50000"/>
              </a:schemeClr>
            </a:solidFill>
            <a:prstDash val="lgDash"/>
          </a:ln>
        </p:spPr>
        <p:style>
          <a:lnRef idx="1">
            <a:schemeClr val="accent1"/>
          </a:lnRef>
          <a:fillRef idx="0">
            <a:schemeClr val="accent1"/>
          </a:fillRef>
          <a:effectRef idx="0">
            <a:schemeClr val="accent1"/>
          </a:effectRef>
          <a:fontRef idx="minor">
            <a:schemeClr val="tx1"/>
          </a:fontRef>
        </p:style>
      </p:cxnSp>
      <p:sp>
        <p:nvSpPr>
          <p:cNvPr id="37" name="Slide Number Placeholder 36"/>
          <p:cNvSpPr>
            <a:spLocks noGrp="1"/>
          </p:cNvSpPr>
          <p:nvPr>
            <p:ph type="sldNum" sz="quarter" idx="12"/>
          </p:nvPr>
        </p:nvSpPr>
        <p:spPr/>
        <p:txBody>
          <a:bodyPr/>
          <a:lstStyle/>
          <a:p>
            <a:fld id="{78DA6C18-8136-428D-8CD1-92B35B1EB366}" type="slidenum">
              <a:rPr lang="en-US" smtClean="0"/>
              <a:pPr/>
              <a:t>11</a:t>
            </a:fld>
            <a:endParaRPr lang="en-US" dirty="0"/>
          </a:p>
        </p:txBody>
      </p:sp>
      <p:sp>
        <p:nvSpPr>
          <p:cNvPr id="43" name="Title 1"/>
          <p:cNvSpPr>
            <a:spLocks noGrp="1"/>
          </p:cNvSpPr>
          <p:nvPr>
            <p:ph type="title"/>
          </p:nvPr>
        </p:nvSpPr>
        <p:spPr>
          <a:xfrm>
            <a:off x="1143000" y="274638"/>
            <a:ext cx="7848600" cy="715962"/>
          </a:xfrm>
        </p:spPr>
        <p:txBody>
          <a:bodyPr>
            <a:noAutofit/>
          </a:bodyPr>
          <a:lstStyle/>
          <a:p>
            <a:r>
              <a:rPr lang="en-US" sz="2800" dirty="0" smtClean="0"/>
              <a:t>Q1 2013 </a:t>
            </a:r>
            <a:r>
              <a:rPr lang="en-US" sz="2800" dirty="0"/>
              <a:t>EBIT- Adjusted</a:t>
            </a:r>
          </a:p>
        </p:txBody>
      </p:sp>
      <p:sp>
        <p:nvSpPr>
          <p:cNvPr id="35" name="TextBox 34"/>
          <p:cNvSpPr txBox="1"/>
          <p:nvPr/>
        </p:nvSpPr>
        <p:spPr>
          <a:xfrm>
            <a:off x="0" y="6598341"/>
            <a:ext cx="5079229" cy="272375"/>
          </a:xfrm>
          <a:prstGeom prst="rect">
            <a:avLst/>
          </a:prstGeom>
        </p:spPr>
        <p:txBody>
          <a:bodyPr vert="horz" wrap="square" lIns="91440" tIns="45720" rIns="91440" bIns="45720" rtlCol="0">
            <a:noAutofit/>
          </a:bodyPr>
          <a:lstStyle/>
          <a:p>
            <a:pPr>
              <a:spcBef>
                <a:spcPts val="900"/>
              </a:spcBef>
            </a:pPr>
            <a:r>
              <a:rPr lang="en-US" sz="1200" i="1" dirty="0" smtClean="0"/>
              <a:t>* GM Financial at an Earnings Before Tax basis (EBT)</a:t>
            </a:r>
          </a:p>
        </p:txBody>
      </p:sp>
      <p:cxnSp>
        <p:nvCxnSpPr>
          <p:cNvPr id="39" name="Straight Connector 38"/>
          <p:cNvCxnSpPr/>
          <p:nvPr/>
        </p:nvCxnSpPr>
        <p:spPr>
          <a:xfrm>
            <a:off x="2764826" y="1338943"/>
            <a:ext cx="0" cy="4480743"/>
          </a:xfrm>
          <a:prstGeom prst="line">
            <a:avLst/>
          </a:prstGeom>
          <a:ln w="12700">
            <a:solidFill>
              <a:schemeClr val="tx1">
                <a:lumMod val="50000"/>
                <a:lumOff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953726" y="1828800"/>
            <a:ext cx="0" cy="3973794"/>
          </a:xfrm>
          <a:prstGeom prst="line">
            <a:avLst/>
          </a:prstGeom>
          <a:ln w="12700">
            <a:solidFill>
              <a:schemeClr val="tx1">
                <a:lumMod val="50000"/>
                <a:lumOff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160539" y="1828800"/>
            <a:ext cx="0" cy="3982340"/>
          </a:xfrm>
          <a:prstGeom prst="line">
            <a:avLst/>
          </a:prstGeom>
          <a:ln w="12700">
            <a:solidFill>
              <a:schemeClr val="tx1">
                <a:lumMod val="50000"/>
                <a:lumOff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374847" y="1317171"/>
            <a:ext cx="0" cy="4485423"/>
          </a:xfrm>
          <a:prstGeom prst="line">
            <a:avLst/>
          </a:prstGeom>
          <a:ln w="12700">
            <a:solidFill>
              <a:schemeClr val="tx1">
                <a:lumMod val="50000"/>
                <a:lumOff val="50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450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Key GMNA Performance Indicators</a:t>
            </a:r>
            <a:endParaRPr lang="en-US" sz="2800" dirty="0"/>
          </a:p>
        </p:txBody>
      </p:sp>
      <p:sp>
        <p:nvSpPr>
          <p:cNvPr id="6" name="TextBox 5"/>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endParaRPr lang="en-US" sz="1600" b="1" dirty="0" smtClean="0"/>
          </a:p>
        </p:txBody>
      </p:sp>
      <p:sp>
        <p:nvSpPr>
          <p:cNvPr id="34" name="TextBox 33"/>
          <p:cNvSpPr txBox="1"/>
          <p:nvPr/>
        </p:nvSpPr>
        <p:spPr>
          <a:xfrm>
            <a:off x="228600" y="6553200"/>
            <a:ext cx="7543800" cy="304800"/>
          </a:xfrm>
          <a:prstGeom prst="rect">
            <a:avLst/>
          </a:prstGeom>
        </p:spPr>
        <p:txBody>
          <a:bodyPr vert="horz" wrap="square" lIns="91440" tIns="45720" rIns="91440" bIns="45720" rtlCol="0">
            <a:noAutofit/>
          </a:bodyPr>
          <a:lstStyle/>
          <a:p>
            <a:pPr marL="342900" indent="-342900">
              <a:spcBef>
                <a:spcPts val="900"/>
              </a:spcBef>
            </a:pPr>
            <a:r>
              <a:rPr lang="en-US" sz="1200" i="1" dirty="0" smtClean="0"/>
              <a:t>Note:  Incentive &amp; ATP Information Based on J.D. Power and Associates Power Information Network data</a:t>
            </a:r>
          </a:p>
        </p:txBody>
      </p:sp>
      <p:sp>
        <p:nvSpPr>
          <p:cNvPr id="39"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12</a:t>
            </a:fld>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13369"/>
            <a:ext cx="9144000" cy="531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extLst>
              <p:ext uri="{D42A27DB-BD31-4B8C-83A1-F6EECF244321}">
                <p14:modId xmlns:p14="http://schemas.microsoft.com/office/powerpoint/2010/main" val="1328203372"/>
              </p:ext>
            </p:extLst>
          </p:nvPr>
        </p:nvPicPr>
        <p:blipFill>
          <a:blip r:embed="rId3"/>
          <a:stretch>
            <a:fillRect/>
          </a:stretch>
        </p:blipFill>
        <p:spPr>
          <a:xfrm>
            <a:off x="1520137" y="1314450"/>
            <a:ext cx="6686550" cy="3505200"/>
          </a:xfrm>
          <a:prstGeom prst="rect">
            <a:avLst/>
          </a:prstGeom>
        </p:spPr>
      </p:pic>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143000" y="274638"/>
            <a:ext cx="7848600" cy="715962"/>
          </a:xfrm>
        </p:spPr>
        <p:txBody>
          <a:bodyPr>
            <a:noAutofit/>
          </a:bodyPr>
          <a:lstStyle/>
          <a:p>
            <a:r>
              <a:rPr lang="en-US" sz="2800" dirty="0" smtClean="0"/>
              <a:t>GMNA EBIT- Adjusted</a:t>
            </a:r>
            <a:endParaRPr lang="en-US" sz="2800" dirty="0"/>
          </a:p>
        </p:txBody>
      </p:sp>
      <p:sp>
        <p:nvSpPr>
          <p:cNvPr id="16" name="TextBox 15"/>
          <p:cNvSpPr txBox="1"/>
          <p:nvPr/>
        </p:nvSpPr>
        <p:spPr>
          <a:xfrm>
            <a:off x="1496954" y="1026419"/>
            <a:ext cx="1332569"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cxnSp>
        <p:nvCxnSpPr>
          <p:cNvPr id="28" name="Straight Connector 27"/>
          <p:cNvCxnSpPr/>
          <p:nvPr/>
        </p:nvCxnSpPr>
        <p:spPr>
          <a:xfrm>
            <a:off x="6881678" y="1529698"/>
            <a:ext cx="0" cy="31619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13</a:t>
            </a:fld>
            <a:endParaRPr lang="en-US" dirty="0"/>
          </a:p>
        </p:txBody>
      </p:sp>
      <p:pic>
        <p:nvPicPr>
          <p:cNvPr id="5" name="Picture 4"/>
          <p:cNvPicPr/>
          <p:nvPr>
            <p:extLst>
              <p:ext uri="{D42A27DB-BD31-4B8C-83A1-F6EECF244321}">
                <p14:modId xmlns:p14="http://schemas.microsoft.com/office/powerpoint/2010/main" val="310068121"/>
              </p:ext>
            </p:extLst>
          </p:nvPr>
        </p:nvPicPr>
        <p:blipFill>
          <a:blip r:embed="rId4"/>
          <a:stretch>
            <a:fillRect/>
          </a:stretch>
        </p:blipFill>
        <p:spPr>
          <a:xfrm>
            <a:off x="363538" y="4926013"/>
            <a:ext cx="7486650" cy="1495425"/>
          </a:xfrm>
          <a:prstGeom prst="rect">
            <a:avLst/>
          </a:prstGeom>
        </p:spPr>
      </p:pic>
      <p:sp>
        <p:nvSpPr>
          <p:cNvPr id="9" name="TextBox 8"/>
          <p:cNvSpPr txBox="1"/>
          <p:nvPr/>
        </p:nvSpPr>
        <p:spPr>
          <a:xfrm>
            <a:off x="336882" y="6585625"/>
            <a:ext cx="8112173" cy="272375"/>
          </a:xfrm>
          <a:prstGeom prst="rect">
            <a:avLst/>
          </a:prstGeom>
          <a:noFill/>
        </p:spPr>
        <p:txBody>
          <a:bodyPr vert="horz" wrap="square" lIns="91440" tIns="45720" rIns="91440" bIns="45720" rtlCol="0">
            <a:noAutofit/>
          </a:bodyPr>
          <a:lstStyle/>
          <a:p>
            <a:pPr>
              <a:spcBef>
                <a:spcPts val="900"/>
              </a:spcBef>
            </a:pPr>
            <a:r>
              <a:rPr lang="en-US" sz="1200" i="1" dirty="0" smtClean="0"/>
              <a:t>* </a:t>
            </a:r>
            <a:r>
              <a:rPr lang="en-US" sz="1200" i="1" dirty="0"/>
              <a:t>2012 Q2 - Q4 estimated; all periods unaudited</a:t>
            </a:r>
            <a:endParaRPr lang="en-US" sz="1200" i="1" dirty="0" smtClean="0"/>
          </a:p>
        </p:txBody>
      </p:sp>
      <p:sp>
        <p:nvSpPr>
          <p:cNvPr id="10" name="TextBox 9"/>
          <p:cNvSpPr txBox="1"/>
          <p:nvPr/>
        </p:nvSpPr>
        <p:spPr>
          <a:xfrm>
            <a:off x="1577419" y="4881793"/>
            <a:ext cx="333677" cy="272375"/>
          </a:xfrm>
          <a:prstGeom prst="rect">
            <a:avLst/>
          </a:prstGeom>
          <a:noFill/>
        </p:spPr>
        <p:txBody>
          <a:bodyPr vert="horz" wrap="square" lIns="91440" tIns="45720" rIns="91440" bIns="45720" rtlCol="0">
            <a:noAutofit/>
          </a:bodyPr>
          <a:lstStyle/>
          <a:p>
            <a:pPr>
              <a:spcBef>
                <a:spcPts val="900"/>
              </a:spcBef>
            </a:pPr>
            <a:r>
              <a:rPr lang="en-US" sz="1400" i="1" dirty="0" smtClean="0"/>
              <a:t>*</a:t>
            </a:r>
          </a:p>
        </p:txBody>
      </p:sp>
      <p:sp>
        <p:nvSpPr>
          <p:cNvPr id="11" name="TextBox 10"/>
          <p:cNvSpPr txBox="1"/>
          <p:nvPr/>
        </p:nvSpPr>
        <p:spPr>
          <a:xfrm>
            <a:off x="1809137" y="5189641"/>
            <a:ext cx="333677" cy="272375"/>
          </a:xfrm>
          <a:prstGeom prst="rect">
            <a:avLst/>
          </a:prstGeom>
          <a:noFill/>
        </p:spPr>
        <p:txBody>
          <a:bodyPr vert="horz" wrap="square" lIns="91440" tIns="45720" rIns="91440" bIns="45720" rtlCol="0">
            <a:noAutofit/>
          </a:bodyPr>
          <a:lstStyle/>
          <a:p>
            <a:pPr>
              <a:spcBef>
                <a:spcPts val="900"/>
              </a:spcBef>
            </a:pPr>
            <a:r>
              <a:rPr lang="en-US" sz="1400" i="1" dirty="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extLst>
              <p:ext uri="{D42A27DB-BD31-4B8C-83A1-F6EECF244321}">
                <p14:modId xmlns:p14="http://schemas.microsoft.com/office/powerpoint/2010/main" val="4122260854"/>
              </p:ext>
            </p:extLst>
          </p:nvPr>
        </p:nvPicPr>
        <p:blipFill>
          <a:blip r:embed="rId2"/>
          <a:stretch>
            <a:fillRect/>
          </a:stretch>
        </p:blipFill>
        <p:spPr>
          <a:xfrm>
            <a:off x="244475" y="1335088"/>
            <a:ext cx="8639175" cy="5049837"/>
          </a:xfrm>
          <a:prstGeom prst="rect">
            <a:avLst/>
          </a:prstGeom>
        </p:spPr>
      </p:pic>
      <p:sp>
        <p:nvSpPr>
          <p:cNvPr id="2" name="Title 1"/>
          <p:cNvSpPr>
            <a:spLocks noGrp="1"/>
          </p:cNvSpPr>
          <p:nvPr>
            <p:ph type="title"/>
          </p:nvPr>
        </p:nvSpPr>
        <p:spPr/>
        <p:txBody>
          <a:bodyPr>
            <a:normAutofit/>
          </a:bodyPr>
          <a:lstStyle/>
          <a:p>
            <a:r>
              <a:rPr lang="en-US" sz="2800" dirty="0"/>
              <a:t>GMNA EBIT- Adj. – </a:t>
            </a:r>
            <a:r>
              <a:rPr lang="en-US" sz="2800" dirty="0" smtClean="0"/>
              <a:t>Q1 2012 </a:t>
            </a:r>
            <a:r>
              <a:rPr lang="en-US" sz="2800" dirty="0"/>
              <a:t>vs. </a:t>
            </a:r>
            <a:r>
              <a:rPr lang="en-US" sz="2800" dirty="0" smtClean="0"/>
              <a:t>Q1 2013 </a:t>
            </a:r>
            <a:endParaRPr lang="en-US" sz="2800" dirty="0"/>
          </a:p>
        </p:txBody>
      </p:sp>
      <p:sp>
        <p:nvSpPr>
          <p:cNvPr id="4" name="Slide Number Placeholder 3"/>
          <p:cNvSpPr>
            <a:spLocks noGrp="1"/>
          </p:cNvSpPr>
          <p:nvPr>
            <p:ph type="sldNum" sz="quarter" idx="12"/>
          </p:nvPr>
        </p:nvSpPr>
        <p:spPr/>
        <p:txBody>
          <a:bodyPr/>
          <a:lstStyle/>
          <a:p>
            <a:fld id="{78DA6C18-8136-428D-8CD1-92B35B1EB366}" type="slidenum">
              <a:rPr lang="en-US" smtClean="0"/>
              <a:pPr/>
              <a:t>14</a:t>
            </a:fld>
            <a:endParaRPr lang="en-US" dirty="0"/>
          </a:p>
        </p:txBody>
      </p:sp>
      <p:sp>
        <p:nvSpPr>
          <p:cNvPr id="7" name="TextBox 6"/>
          <p:cNvSpPr txBox="1"/>
          <p:nvPr/>
        </p:nvSpPr>
        <p:spPr>
          <a:xfrm>
            <a:off x="100810" y="1026419"/>
            <a:ext cx="1332569"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sp>
        <p:nvSpPr>
          <p:cNvPr id="8" name="TextBox 7"/>
          <p:cNvSpPr txBox="1"/>
          <p:nvPr/>
        </p:nvSpPr>
        <p:spPr>
          <a:xfrm>
            <a:off x="263115" y="1362343"/>
            <a:ext cx="1259672"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2012</a:t>
            </a:r>
          </a:p>
        </p:txBody>
      </p:sp>
      <p:sp>
        <p:nvSpPr>
          <p:cNvPr id="9" name="TextBox 8"/>
          <p:cNvSpPr txBox="1"/>
          <p:nvPr/>
        </p:nvSpPr>
        <p:spPr>
          <a:xfrm>
            <a:off x="7594392" y="1363043"/>
            <a:ext cx="1274339"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2013 </a:t>
            </a:r>
          </a:p>
        </p:txBody>
      </p:sp>
      <p:cxnSp>
        <p:nvCxnSpPr>
          <p:cNvPr id="10" name="Straight Connector 9"/>
          <p:cNvCxnSpPr/>
          <p:nvPr/>
        </p:nvCxnSpPr>
        <p:spPr>
          <a:xfrm>
            <a:off x="1482042" y="1350238"/>
            <a:ext cx="0" cy="4788965"/>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642240" y="1358783"/>
            <a:ext cx="0" cy="477965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473325" y="1397461"/>
            <a:ext cx="4038600" cy="457200"/>
          </a:xfrm>
          <a:prstGeom prst="rect">
            <a:avLst/>
          </a:prstGeom>
          <a:noFill/>
        </p:spPr>
        <p:txBody>
          <a:bodyPr vert="horz" wrap="square" lIns="91440" tIns="45720" rIns="91440" bIns="45720" rtlCol="0">
            <a:norm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2200" b="1" dirty="0" smtClean="0"/>
              <a:t>$0.2B Decrease</a:t>
            </a:r>
          </a:p>
        </p:txBody>
      </p:sp>
      <p:sp>
        <p:nvSpPr>
          <p:cNvPr id="18" name="TextBox 17"/>
          <p:cNvSpPr txBox="1"/>
          <p:nvPr/>
        </p:nvSpPr>
        <p:spPr>
          <a:xfrm>
            <a:off x="302906" y="6585625"/>
            <a:ext cx="3265047"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spTree>
    <p:extLst>
      <p:ext uri="{BB962C8B-B14F-4D97-AF65-F5344CB8AC3E}">
        <p14:creationId xmlns:p14="http://schemas.microsoft.com/office/powerpoint/2010/main" val="21159552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extLst>
              <p:ext uri="{D42A27DB-BD31-4B8C-83A1-F6EECF244321}">
                <p14:modId xmlns:p14="http://schemas.microsoft.com/office/powerpoint/2010/main" val="701674654"/>
              </p:ext>
            </p:extLst>
          </p:nvPr>
        </p:nvPicPr>
        <p:blipFill>
          <a:blip r:embed="rId3"/>
          <a:stretch>
            <a:fillRect/>
          </a:stretch>
        </p:blipFill>
        <p:spPr>
          <a:xfrm>
            <a:off x="1573244" y="1258888"/>
            <a:ext cx="7387333" cy="3872093"/>
          </a:xfrm>
          <a:prstGeom prst="rect">
            <a:avLst/>
          </a:prstGeom>
        </p:spPr>
      </p:pic>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143000" y="274638"/>
            <a:ext cx="7620000" cy="715962"/>
          </a:xfrm>
        </p:spPr>
        <p:txBody>
          <a:bodyPr>
            <a:normAutofit/>
          </a:bodyPr>
          <a:lstStyle/>
          <a:p>
            <a:r>
              <a:rPr lang="en-US" sz="2800" dirty="0" smtClean="0"/>
              <a:t>GME EBIT- Adjusted</a:t>
            </a:r>
            <a:endParaRPr lang="en-US" sz="2800" dirty="0"/>
          </a:p>
        </p:txBody>
      </p:sp>
      <p:sp>
        <p:nvSpPr>
          <p:cNvPr id="11" name="TextBox 10"/>
          <p:cNvSpPr txBox="1"/>
          <p:nvPr/>
        </p:nvSpPr>
        <p:spPr>
          <a:xfrm>
            <a:off x="1601270" y="949579"/>
            <a:ext cx="793353"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cxnSp>
        <p:nvCxnSpPr>
          <p:cNvPr id="8" name="Straight Connector 7"/>
          <p:cNvCxnSpPr/>
          <p:nvPr/>
        </p:nvCxnSpPr>
        <p:spPr>
          <a:xfrm>
            <a:off x="7487252" y="1390650"/>
            <a:ext cx="0" cy="3661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15</a:t>
            </a:fld>
            <a:endParaRPr lang="en-US" dirty="0"/>
          </a:p>
        </p:txBody>
      </p:sp>
      <p:pic>
        <p:nvPicPr>
          <p:cNvPr id="5" name="Picture 4"/>
          <p:cNvPicPr/>
          <p:nvPr>
            <p:extLst>
              <p:ext uri="{D42A27DB-BD31-4B8C-83A1-F6EECF244321}">
                <p14:modId xmlns:p14="http://schemas.microsoft.com/office/powerpoint/2010/main" val="2094023560"/>
              </p:ext>
            </p:extLst>
          </p:nvPr>
        </p:nvPicPr>
        <p:blipFill>
          <a:blip r:embed="rId4"/>
          <a:stretch>
            <a:fillRect/>
          </a:stretch>
        </p:blipFill>
        <p:spPr>
          <a:xfrm>
            <a:off x="766763" y="5138738"/>
            <a:ext cx="7888287" cy="1238250"/>
          </a:xfrm>
          <a:prstGeom prst="rect">
            <a:avLst/>
          </a:prstGeom>
        </p:spPr>
      </p:pic>
      <p:sp>
        <p:nvSpPr>
          <p:cNvPr id="9" name="TextBox 8"/>
          <p:cNvSpPr txBox="1"/>
          <p:nvPr/>
        </p:nvSpPr>
        <p:spPr>
          <a:xfrm>
            <a:off x="2005698" y="5156012"/>
            <a:ext cx="333677" cy="272375"/>
          </a:xfrm>
          <a:prstGeom prst="rect">
            <a:avLst/>
          </a:prstGeom>
          <a:noFill/>
        </p:spPr>
        <p:txBody>
          <a:bodyPr vert="horz" wrap="square" lIns="91440" tIns="45720" rIns="91440" bIns="45720" rtlCol="0">
            <a:noAutofit/>
          </a:bodyPr>
          <a:lstStyle/>
          <a:p>
            <a:pPr>
              <a:spcBef>
                <a:spcPts val="900"/>
              </a:spcBef>
            </a:pPr>
            <a:r>
              <a:rPr lang="en-US" sz="1400" i="1" baseline="30000" dirty="0" smtClean="0"/>
              <a:t>(1)</a:t>
            </a:r>
          </a:p>
        </p:txBody>
      </p:sp>
      <p:sp>
        <p:nvSpPr>
          <p:cNvPr id="10" name="TextBox 9"/>
          <p:cNvSpPr txBox="1"/>
          <p:nvPr/>
        </p:nvSpPr>
        <p:spPr>
          <a:xfrm>
            <a:off x="2269315" y="5455443"/>
            <a:ext cx="333677" cy="272375"/>
          </a:xfrm>
          <a:prstGeom prst="rect">
            <a:avLst/>
          </a:prstGeom>
          <a:noFill/>
        </p:spPr>
        <p:txBody>
          <a:bodyPr vert="horz" wrap="square" lIns="91440" tIns="45720" rIns="91440" bIns="45720" rtlCol="0">
            <a:noAutofit/>
          </a:bodyPr>
          <a:lstStyle/>
          <a:p>
            <a:pPr>
              <a:spcBef>
                <a:spcPts val="900"/>
              </a:spcBef>
            </a:pPr>
            <a:r>
              <a:rPr lang="en-US" sz="1400" i="1" baseline="30000" dirty="0" smtClean="0"/>
              <a:t>(1)</a:t>
            </a:r>
          </a:p>
        </p:txBody>
      </p:sp>
      <p:sp>
        <p:nvSpPr>
          <p:cNvPr id="13" name="TextBox 12"/>
          <p:cNvSpPr txBox="1"/>
          <p:nvPr/>
        </p:nvSpPr>
        <p:spPr>
          <a:xfrm>
            <a:off x="422606" y="6332300"/>
            <a:ext cx="8112173" cy="535225"/>
          </a:xfrm>
          <a:prstGeom prst="rect">
            <a:avLst/>
          </a:prstGeom>
          <a:noFill/>
        </p:spPr>
        <p:txBody>
          <a:bodyPr vert="horz" wrap="square" lIns="91440" tIns="45720" rIns="91440" bIns="45720" rtlCol="0">
            <a:noAutofit/>
          </a:bodyPr>
          <a:lstStyle/>
          <a:p>
            <a:pPr>
              <a:spcBef>
                <a:spcPts val="900"/>
              </a:spcBef>
            </a:pPr>
            <a:r>
              <a:rPr lang="en-US" sz="1100" i="1" dirty="0" smtClean="0"/>
              <a:t>(1) 2012 </a:t>
            </a:r>
            <a:r>
              <a:rPr lang="en-US" sz="1100" i="1" dirty="0"/>
              <a:t>Q2 - Q4 estimated; all periods </a:t>
            </a:r>
            <a:r>
              <a:rPr lang="en-US" sz="1100" i="1" dirty="0" smtClean="0"/>
              <a:t>unaudited</a:t>
            </a:r>
          </a:p>
          <a:p>
            <a:pPr>
              <a:spcBef>
                <a:spcPts val="500"/>
              </a:spcBef>
            </a:pPr>
            <a:r>
              <a:rPr lang="en-US" sz="1100" i="1" dirty="0" smtClean="0"/>
              <a:t>(2) Includes Chevrolet Europe</a:t>
            </a:r>
            <a:endParaRPr lang="en-US" sz="1100" i="1" dirty="0"/>
          </a:p>
        </p:txBody>
      </p:sp>
      <p:sp>
        <p:nvSpPr>
          <p:cNvPr id="12" name="TextBox 11"/>
          <p:cNvSpPr txBox="1"/>
          <p:nvPr/>
        </p:nvSpPr>
        <p:spPr>
          <a:xfrm>
            <a:off x="2037158" y="6061582"/>
            <a:ext cx="333677" cy="272375"/>
          </a:xfrm>
          <a:prstGeom prst="rect">
            <a:avLst/>
          </a:prstGeom>
          <a:noFill/>
        </p:spPr>
        <p:txBody>
          <a:bodyPr vert="horz" wrap="square" lIns="91440" tIns="45720" rIns="91440" bIns="45720" rtlCol="0">
            <a:noAutofit/>
          </a:bodyPr>
          <a:lstStyle/>
          <a:p>
            <a:pPr>
              <a:spcBef>
                <a:spcPts val="900"/>
              </a:spcBef>
            </a:pPr>
            <a:r>
              <a:rPr lang="en-US" sz="1400" i="1" baseline="30000" dirty="0" smtClean="0"/>
              <a:t>(2)</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1371600" algn="l"/>
              </a:tabLst>
            </a:pPr>
            <a:r>
              <a:rPr lang="en-US" sz="2800" dirty="0" smtClean="0"/>
              <a:t>GME EBIT- Adj. – Q1 2012 vs. Q1 2013 </a:t>
            </a:r>
            <a:endParaRPr lang="en-US" sz="2400" dirty="0"/>
          </a:p>
        </p:txBody>
      </p:sp>
      <p:sp>
        <p:nvSpPr>
          <p:cNvPr id="40"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16</a:t>
            </a:fld>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 y="536575"/>
            <a:ext cx="9126537" cy="578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63001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extLst>
              <p:ext uri="{D42A27DB-BD31-4B8C-83A1-F6EECF244321}">
                <p14:modId xmlns:p14="http://schemas.microsoft.com/office/powerpoint/2010/main" val="3549047894"/>
              </p:ext>
            </p:extLst>
          </p:nvPr>
        </p:nvPicPr>
        <p:blipFill>
          <a:blip r:embed="rId3"/>
          <a:stretch>
            <a:fillRect/>
          </a:stretch>
        </p:blipFill>
        <p:spPr>
          <a:xfrm>
            <a:off x="150813" y="4610100"/>
            <a:ext cx="8020050" cy="1649413"/>
          </a:xfrm>
          <a:prstGeom prst="rect">
            <a:avLst/>
          </a:prstGeom>
        </p:spPr>
      </p:pic>
      <p:pic>
        <p:nvPicPr>
          <p:cNvPr id="4" name="Picture 3"/>
          <p:cNvPicPr/>
          <p:nvPr>
            <p:extLst>
              <p:ext uri="{D42A27DB-BD31-4B8C-83A1-F6EECF244321}">
                <p14:modId xmlns:p14="http://schemas.microsoft.com/office/powerpoint/2010/main" val="2218937339"/>
              </p:ext>
            </p:extLst>
          </p:nvPr>
        </p:nvPicPr>
        <p:blipFill>
          <a:blip r:embed="rId4"/>
          <a:stretch>
            <a:fillRect/>
          </a:stretch>
        </p:blipFill>
        <p:spPr>
          <a:xfrm>
            <a:off x="1841500" y="1335084"/>
            <a:ext cx="6686550" cy="3257550"/>
          </a:xfrm>
          <a:prstGeom prst="rect">
            <a:avLst/>
          </a:prstGeom>
        </p:spPr>
      </p:pic>
      <p:sp>
        <p:nvSpPr>
          <p:cNvPr id="14" name="Title 1"/>
          <p:cNvSpPr>
            <a:spLocks noGrp="1"/>
          </p:cNvSpPr>
          <p:nvPr>
            <p:ph type="title"/>
          </p:nvPr>
        </p:nvSpPr>
        <p:spPr>
          <a:xfrm>
            <a:off x="1143000" y="274638"/>
            <a:ext cx="7620000" cy="715962"/>
          </a:xfrm>
        </p:spPr>
        <p:txBody>
          <a:bodyPr>
            <a:normAutofit/>
          </a:bodyPr>
          <a:lstStyle/>
          <a:p>
            <a:r>
              <a:rPr lang="en-US" sz="2800" dirty="0" smtClean="0"/>
              <a:t>GMIO EBIT- Adjusted</a:t>
            </a:r>
            <a:endParaRPr lang="en-US" sz="2800" dirty="0"/>
          </a:p>
        </p:txBody>
      </p:sp>
      <p:sp>
        <p:nvSpPr>
          <p:cNvPr id="8" name="TextBox 7"/>
          <p:cNvSpPr txBox="1"/>
          <p:nvPr/>
        </p:nvSpPr>
        <p:spPr>
          <a:xfrm>
            <a:off x="1671108" y="1004903"/>
            <a:ext cx="913663" cy="319695"/>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cxnSp>
        <p:nvCxnSpPr>
          <p:cNvPr id="21" name="Straight Connector 20"/>
          <p:cNvCxnSpPr/>
          <p:nvPr/>
        </p:nvCxnSpPr>
        <p:spPr>
          <a:xfrm>
            <a:off x="7191728" y="1469567"/>
            <a:ext cx="0" cy="28766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17</a:t>
            </a:fld>
            <a:endParaRPr lang="en-US" dirty="0"/>
          </a:p>
        </p:txBody>
      </p:sp>
      <p:sp>
        <p:nvSpPr>
          <p:cNvPr id="23" name="TextBox 22"/>
          <p:cNvSpPr txBox="1"/>
          <p:nvPr/>
        </p:nvSpPr>
        <p:spPr>
          <a:xfrm>
            <a:off x="2754422" y="2627734"/>
            <a:ext cx="688259" cy="340468"/>
          </a:xfrm>
          <a:prstGeom prst="rect">
            <a:avLst/>
          </a:prstGeom>
        </p:spPr>
        <p:txBody>
          <a:bodyPr vert="horz" wrap="square" lIns="91440" tIns="45720" rIns="91440" bIns="45720" rtlCol="0">
            <a:no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1650" b="1" dirty="0" smtClean="0"/>
              <a:t>0.5</a:t>
            </a:r>
          </a:p>
        </p:txBody>
      </p:sp>
      <p:sp>
        <p:nvSpPr>
          <p:cNvPr id="29" name="TextBox 28"/>
          <p:cNvSpPr txBox="1"/>
          <p:nvPr/>
        </p:nvSpPr>
        <p:spPr>
          <a:xfrm>
            <a:off x="241854" y="6324600"/>
            <a:ext cx="8341442" cy="433960"/>
          </a:xfrm>
          <a:prstGeom prst="rect">
            <a:avLst/>
          </a:prstGeom>
        </p:spPr>
        <p:txBody>
          <a:bodyPr vert="horz" wrap="square" lIns="91440" tIns="0" rIns="91440" bIns="0" rtlCol="0" anchor="b">
            <a:noAutofit/>
          </a:bodyPr>
          <a:lstStyle/>
          <a:p>
            <a:pPr marL="342900" indent="-342900"/>
            <a:r>
              <a:rPr lang="en-US" sz="1000" i="1" dirty="0" smtClean="0"/>
              <a:t>(1) </a:t>
            </a:r>
            <a:r>
              <a:rPr lang="en-US" sz="1000" i="1" dirty="0"/>
              <a:t>2012 Q2 - Q4 estimated; all periods </a:t>
            </a:r>
            <a:r>
              <a:rPr lang="en-US" sz="1000" i="1" dirty="0" smtClean="0"/>
              <a:t>unaudited    (2) Excludes equity income and non-controlling interest adjustment</a:t>
            </a:r>
            <a:endParaRPr lang="en-US" sz="300" i="1" dirty="0" smtClean="0"/>
          </a:p>
          <a:p>
            <a:pPr marL="342900" marR="0" indent="-342900" algn="l" defTabSz="914400" rtl="0" eaLnBrk="1" fontAlgn="auto" latinLnBrk="0" hangingPunct="1">
              <a:lnSpc>
                <a:spcPct val="100000"/>
              </a:lnSpc>
              <a:spcAft>
                <a:spcPts val="0"/>
              </a:spcAft>
              <a:buClrTx/>
              <a:buSzTx/>
              <a:tabLst/>
            </a:pPr>
            <a:r>
              <a:rPr lang="en-US" sz="1000" i="1" dirty="0" smtClean="0"/>
              <a:t>(3) Revenue not consolidated in GM results, pro-rata share of earnings reported as equity income    (4) Excludes China JV ‘s</a:t>
            </a:r>
          </a:p>
          <a:p>
            <a:pPr marL="342900" marR="0" indent="-342900" algn="l" defTabSz="914400" rtl="0" eaLnBrk="1" fontAlgn="auto" latinLnBrk="0" hangingPunct="1">
              <a:lnSpc>
                <a:spcPct val="100000"/>
              </a:lnSpc>
              <a:spcBef>
                <a:spcPts val="300"/>
              </a:spcBef>
              <a:spcAft>
                <a:spcPts val="0"/>
              </a:spcAft>
              <a:buClrTx/>
              <a:buSzTx/>
              <a:tabLst/>
            </a:pPr>
            <a:r>
              <a:rPr lang="en-US" sz="1000" i="1" dirty="0" smtClean="0"/>
              <a:t>(5) Excludes Chevrolet Europe and Russia</a:t>
            </a:r>
          </a:p>
          <a:p>
            <a:pPr marL="342900" marR="0" indent="-342900" algn="l" defTabSz="914400" rtl="0" eaLnBrk="1" fontAlgn="auto" latinLnBrk="0" hangingPunct="1">
              <a:lnSpc>
                <a:spcPct val="100000"/>
              </a:lnSpc>
              <a:spcAft>
                <a:spcPts val="0"/>
              </a:spcAft>
              <a:buClrTx/>
              <a:buSzTx/>
              <a:tabLst/>
            </a:pPr>
            <a:endParaRPr lang="en-US" sz="100" i="1" dirty="0" smtClean="0"/>
          </a:p>
        </p:txBody>
      </p:sp>
      <p:sp>
        <p:nvSpPr>
          <p:cNvPr id="30" name="TextBox 29"/>
          <p:cNvSpPr txBox="1"/>
          <p:nvPr/>
        </p:nvSpPr>
        <p:spPr>
          <a:xfrm>
            <a:off x="3941526" y="2557292"/>
            <a:ext cx="688259" cy="340468"/>
          </a:xfrm>
          <a:prstGeom prst="rect">
            <a:avLst/>
          </a:prstGeom>
        </p:spPr>
        <p:txBody>
          <a:bodyPr vert="horz" wrap="square" lIns="91440" tIns="45720" rIns="91440" bIns="45720" rtlCol="0">
            <a:no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1650" b="1" dirty="0" smtClean="0"/>
              <a:t>0.6</a:t>
            </a:r>
          </a:p>
        </p:txBody>
      </p:sp>
      <p:grpSp>
        <p:nvGrpSpPr>
          <p:cNvPr id="39" name="Group 38"/>
          <p:cNvGrpSpPr/>
          <p:nvPr/>
        </p:nvGrpSpPr>
        <p:grpSpPr>
          <a:xfrm>
            <a:off x="3954976" y="1454880"/>
            <a:ext cx="2313432" cy="448056"/>
            <a:chOff x="5230368" y="1453896"/>
            <a:chExt cx="2313432" cy="448056"/>
          </a:xfrm>
        </p:grpSpPr>
        <p:sp>
          <p:nvSpPr>
            <p:cNvPr id="18" name="TextBox 17"/>
            <p:cNvSpPr txBox="1"/>
            <p:nvPr/>
          </p:nvSpPr>
          <p:spPr>
            <a:xfrm>
              <a:off x="6115002" y="1553322"/>
              <a:ext cx="1428798" cy="238902"/>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1200" b="1" dirty="0" smtClean="0"/>
                <a:t>Equity Income</a:t>
              </a:r>
            </a:p>
          </p:txBody>
        </p:sp>
        <p:sp>
          <p:nvSpPr>
            <p:cNvPr id="35" name="Rectangle 34"/>
            <p:cNvSpPr/>
            <p:nvPr/>
          </p:nvSpPr>
          <p:spPr>
            <a:xfrm>
              <a:off x="5394960" y="1591056"/>
              <a:ext cx="310896" cy="192024"/>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p:cNvSpPr/>
            <p:nvPr/>
          </p:nvSpPr>
          <p:spPr>
            <a:xfrm>
              <a:off x="5794248" y="1588008"/>
              <a:ext cx="310896" cy="192024"/>
            </a:xfrm>
            <a:prstGeom prst="rect">
              <a:avLst/>
            </a:prstGeom>
            <a:solidFill>
              <a:srgbClr val="00B050">
                <a:alpha val="30000"/>
              </a:srgb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p:cNvSpPr/>
            <p:nvPr/>
          </p:nvSpPr>
          <p:spPr>
            <a:xfrm>
              <a:off x="5230368" y="1453896"/>
              <a:ext cx="2203704" cy="44805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1" name="TextBox 30"/>
          <p:cNvSpPr txBox="1"/>
          <p:nvPr/>
        </p:nvSpPr>
        <p:spPr>
          <a:xfrm>
            <a:off x="5095573" y="2421267"/>
            <a:ext cx="688259" cy="340468"/>
          </a:xfrm>
          <a:prstGeom prst="rect">
            <a:avLst/>
          </a:prstGeom>
        </p:spPr>
        <p:txBody>
          <a:bodyPr vert="horz" wrap="square" lIns="91440" tIns="45720" rIns="91440" bIns="45720" rtlCol="0">
            <a:no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1650" b="1" dirty="0" smtClean="0"/>
              <a:t>0.8</a:t>
            </a:r>
          </a:p>
        </p:txBody>
      </p:sp>
      <p:sp>
        <p:nvSpPr>
          <p:cNvPr id="32" name="TextBox 31"/>
          <p:cNvSpPr txBox="1"/>
          <p:nvPr/>
        </p:nvSpPr>
        <p:spPr>
          <a:xfrm>
            <a:off x="6259543" y="2481513"/>
            <a:ext cx="688258" cy="340468"/>
          </a:xfrm>
          <a:prstGeom prst="rect">
            <a:avLst/>
          </a:prstGeom>
        </p:spPr>
        <p:txBody>
          <a:bodyPr vert="horz" wrap="square" lIns="91440" tIns="45720" rIns="91440" bIns="45720" rtlCol="0">
            <a:no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1650" b="1" dirty="0" smtClean="0"/>
              <a:t>0.7</a:t>
            </a:r>
          </a:p>
        </p:txBody>
      </p:sp>
      <p:sp>
        <p:nvSpPr>
          <p:cNvPr id="22" name="TextBox 21"/>
          <p:cNvSpPr txBox="1"/>
          <p:nvPr/>
        </p:nvSpPr>
        <p:spPr>
          <a:xfrm>
            <a:off x="7451242" y="2553215"/>
            <a:ext cx="688258" cy="340468"/>
          </a:xfrm>
          <a:prstGeom prst="rect">
            <a:avLst/>
          </a:prstGeom>
        </p:spPr>
        <p:txBody>
          <a:bodyPr vert="horz" wrap="square" lIns="91440" tIns="45720" rIns="91440" bIns="45720" rtlCol="0">
            <a:no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1650" b="1" dirty="0" smtClean="0"/>
              <a:t>0.5</a:t>
            </a:r>
          </a:p>
        </p:txBody>
      </p:sp>
      <p:sp>
        <p:nvSpPr>
          <p:cNvPr id="2" name="TextBox 1"/>
          <p:cNvSpPr txBox="1"/>
          <p:nvPr/>
        </p:nvSpPr>
        <p:spPr>
          <a:xfrm>
            <a:off x="1680264" y="5538705"/>
            <a:ext cx="600076" cy="32385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850" dirty="0" smtClean="0"/>
              <a:t>(4)</a:t>
            </a:r>
          </a:p>
        </p:txBody>
      </p:sp>
      <p:sp>
        <p:nvSpPr>
          <p:cNvPr id="24" name="TextBox 23"/>
          <p:cNvSpPr txBox="1"/>
          <p:nvPr/>
        </p:nvSpPr>
        <p:spPr>
          <a:xfrm>
            <a:off x="2216712" y="5052168"/>
            <a:ext cx="453336" cy="32385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850" dirty="0" smtClean="0"/>
              <a:t>(1)(2)</a:t>
            </a:r>
          </a:p>
        </p:txBody>
      </p:sp>
      <p:sp>
        <p:nvSpPr>
          <p:cNvPr id="25" name="TextBox 24"/>
          <p:cNvSpPr txBox="1"/>
          <p:nvPr/>
        </p:nvSpPr>
        <p:spPr>
          <a:xfrm>
            <a:off x="1390704" y="4555344"/>
            <a:ext cx="453336" cy="32385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850" dirty="0" smtClean="0"/>
              <a:t>(1)</a:t>
            </a:r>
          </a:p>
        </p:txBody>
      </p:sp>
      <p:sp>
        <p:nvSpPr>
          <p:cNvPr id="26" name="TextBox 25"/>
          <p:cNvSpPr txBox="1"/>
          <p:nvPr/>
        </p:nvSpPr>
        <p:spPr>
          <a:xfrm>
            <a:off x="2082600" y="5302104"/>
            <a:ext cx="453336" cy="32385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850" dirty="0" smtClean="0"/>
              <a:t>(3)</a:t>
            </a:r>
          </a:p>
        </p:txBody>
      </p:sp>
      <p:sp>
        <p:nvSpPr>
          <p:cNvPr id="27" name="TextBox 26"/>
          <p:cNvSpPr txBox="1"/>
          <p:nvPr/>
        </p:nvSpPr>
        <p:spPr>
          <a:xfrm>
            <a:off x="903160" y="5995905"/>
            <a:ext cx="600076" cy="32385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sz="850" dirty="0" smtClean="0"/>
              <a:t>(5)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extLst>
              <p:ext uri="{D42A27DB-BD31-4B8C-83A1-F6EECF244321}">
                <p14:modId xmlns:p14="http://schemas.microsoft.com/office/powerpoint/2010/main" val="1906404484"/>
              </p:ext>
            </p:extLst>
          </p:nvPr>
        </p:nvPicPr>
        <p:blipFill>
          <a:blip r:embed="rId3"/>
          <a:stretch>
            <a:fillRect/>
          </a:stretch>
        </p:blipFill>
        <p:spPr>
          <a:xfrm>
            <a:off x="187325" y="1350963"/>
            <a:ext cx="8715375" cy="4979987"/>
          </a:xfrm>
          <a:prstGeom prst="rect">
            <a:avLst/>
          </a:prstGeom>
        </p:spPr>
      </p:pic>
      <p:sp>
        <p:nvSpPr>
          <p:cNvPr id="2" name="Title 1"/>
          <p:cNvSpPr>
            <a:spLocks noGrp="1"/>
          </p:cNvSpPr>
          <p:nvPr>
            <p:ph type="title"/>
          </p:nvPr>
        </p:nvSpPr>
        <p:spPr/>
        <p:txBody>
          <a:bodyPr>
            <a:normAutofit/>
          </a:bodyPr>
          <a:lstStyle/>
          <a:p>
            <a:pPr>
              <a:tabLst>
                <a:tab pos="1371600" algn="l"/>
              </a:tabLst>
            </a:pPr>
            <a:r>
              <a:rPr lang="en-US" sz="2800" dirty="0" smtClean="0"/>
              <a:t>GMIO EBIT- Adj. – Q1 2012 vs. Q1 2013 </a:t>
            </a:r>
            <a:endParaRPr lang="en-US" sz="2400" dirty="0"/>
          </a:p>
        </p:txBody>
      </p:sp>
      <p:cxnSp>
        <p:nvCxnSpPr>
          <p:cNvPr id="19" name="Straight Connector 18"/>
          <p:cNvCxnSpPr/>
          <p:nvPr/>
        </p:nvCxnSpPr>
        <p:spPr>
          <a:xfrm>
            <a:off x="1441145" y="1367327"/>
            <a:ext cx="0" cy="495656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641949" y="1369035"/>
            <a:ext cx="0" cy="494630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85008" y="1379616"/>
            <a:ext cx="1259672"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2012</a:t>
            </a:r>
          </a:p>
        </p:txBody>
      </p:sp>
      <p:sp>
        <p:nvSpPr>
          <p:cNvPr id="22" name="TextBox 21"/>
          <p:cNvSpPr txBox="1"/>
          <p:nvPr/>
        </p:nvSpPr>
        <p:spPr>
          <a:xfrm>
            <a:off x="7628573" y="1363224"/>
            <a:ext cx="1274339"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2013 </a:t>
            </a:r>
          </a:p>
        </p:txBody>
      </p:sp>
      <p:sp>
        <p:nvSpPr>
          <p:cNvPr id="23" name="TextBox 22"/>
          <p:cNvSpPr txBox="1"/>
          <p:nvPr/>
        </p:nvSpPr>
        <p:spPr>
          <a:xfrm>
            <a:off x="2549525" y="1612533"/>
            <a:ext cx="4038600" cy="457200"/>
          </a:xfrm>
          <a:prstGeom prst="rect">
            <a:avLst/>
          </a:prstGeom>
          <a:noFill/>
        </p:spPr>
        <p:txBody>
          <a:bodyPr vert="horz" wrap="square" lIns="91440" tIns="45720" rIns="91440" bIns="45720" rtlCol="0">
            <a:normAutofit/>
          </a:bodyPr>
          <a:lstStyle/>
          <a:p>
            <a:pPr marL="342900" marR="0" indent="-342900" algn="ctr" defTabSz="914400" rtl="0" eaLnBrk="1" fontAlgn="auto" latinLnBrk="0" hangingPunct="1">
              <a:lnSpc>
                <a:spcPct val="100000"/>
              </a:lnSpc>
              <a:spcBef>
                <a:spcPts val="900"/>
              </a:spcBef>
              <a:spcAft>
                <a:spcPts val="0"/>
              </a:spcAft>
              <a:buClrTx/>
              <a:buSzTx/>
              <a:tabLst/>
            </a:pPr>
            <a:r>
              <a:rPr lang="en-US" sz="2200" b="1" dirty="0" smtClean="0"/>
              <a:t>No Change</a:t>
            </a:r>
          </a:p>
        </p:txBody>
      </p:sp>
      <p:sp>
        <p:nvSpPr>
          <p:cNvPr id="40"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18</a:t>
            </a:fld>
            <a:endParaRPr lang="en-US" dirty="0"/>
          </a:p>
        </p:txBody>
      </p:sp>
      <p:sp>
        <p:nvSpPr>
          <p:cNvPr id="25" name="TextBox 24"/>
          <p:cNvSpPr txBox="1"/>
          <p:nvPr/>
        </p:nvSpPr>
        <p:spPr>
          <a:xfrm>
            <a:off x="100810" y="1026419"/>
            <a:ext cx="1332569"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sp>
        <p:nvSpPr>
          <p:cNvPr id="12" name="TextBox 11"/>
          <p:cNvSpPr txBox="1"/>
          <p:nvPr/>
        </p:nvSpPr>
        <p:spPr>
          <a:xfrm>
            <a:off x="302906" y="6585625"/>
            <a:ext cx="3265047"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Forward Looking Statements</a:t>
            </a:r>
            <a:endParaRPr lang="en-US" sz="2800" dirty="0"/>
          </a:p>
        </p:txBody>
      </p:sp>
      <p:sp>
        <p:nvSpPr>
          <p:cNvPr id="7" name="Content Placeholder 2"/>
          <p:cNvSpPr txBox="1">
            <a:spLocks/>
          </p:cNvSpPr>
          <p:nvPr/>
        </p:nvSpPr>
        <p:spPr>
          <a:xfrm>
            <a:off x="914400" y="1183575"/>
            <a:ext cx="7418717" cy="5064825"/>
          </a:xfrm>
          <a:prstGeom prst="rect">
            <a:avLst/>
          </a:prstGeom>
        </p:spPr>
        <p:txBody>
          <a:bodyPr vert="horz" lIns="91440" tIns="45720" rIns="91440" bIns="45720" rtlCol="0">
            <a:noAutofit/>
          </a:bodyPr>
          <a:lstStyle/>
          <a:p>
            <a:pPr>
              <a:spcBef>
                <a:spcPts val="600"/>
              </a:spcBef>
            </a:pPr>
            <a:r>
              <a:rPr lang="en-US" altLang="zh-TW" sz="1500" i="1" dirty="0"/>
              <a:t>In this presentation and in related comments by our management, our use of the words “expect,” “anticipate,” “possible,” “potential,” “target,” “believe,” “commit,” “intend,” “continue,” “may,” “would,” “could,” “should,” “project,” “projected,” “positioned,” “outlook” or similar expressions is intended to identify forward looking statements that represent our current judgment about possible future events. We believe these judgments are reasonable, but these statements are not guarantees of any events or financial results, and our actual results may differ materially due to a variety of important factors. Among other items, such factors may include: our ability to realize production efficiencies and to achieve reductions in costs as a result of our restructuring initiatives and labor modifications; our ability to maintain quality control over our vehicles and avoid material vehicle recalls; our ability to maintain adequate financing sources, including as required to fund our planned significant investment in new technology; our ability to successfully integrate Ally </a:t>
            </a:r>
            <a:r>
              <a:rPr lang="en-US" altLang="zh-TW" sz="1500" i="1" dirty="0" smtClean="0"/>
              <a:t>Financial’s </a:t>
            </a:r>
            <a:r>
              <a:rPr lang="en-US" altLang="zh-TW" sz="1500" i="1" dirty="0"/>
              <a:t>International Operations; the ability of our suppliers to timely deliver parts, components and systems; our ability to realize successful vehicle applications of new technology; overall strength and stability of our markets, particularly Europe; and our ability to continue to attract new customers, particularly for our new products. </a:t>
            </a:r>
            <a:endParaRPr lang="en-US" sz="1500" i="1" dirty="0"/>
          </a:p>
          <a:p>
            <a:pPr>
              <a:spcBef>
                <a:spcPts val="1200"/>
              </a:spcBef>
            </a:pPr>
            <a:r>
              <a:rPr lang="en-US" sz="1500" i="1" dirty="0"/>
              <a:t>GM's most recent annual report on Form 10-K provides information about these and other factors, which we may revise or supplement in future reports to the SEC</a:t>
            </a:r>
            <a:r>
              <a:rPr lang="en-US" sz="1500" i="1" dirty="0" smtClean="0"/>
              <a:t>.</a:t>
            </a:r>
            <a:endParaRPr lang="en-US" altLang="zh-CN" sz="1500" i="1" dirty="0" smtClean="0">
              <a:ea typeface="SimSun" pitchFamily="2" charset="-122"/>
            </a:endParaRPr>
          </a:p>
          <a:p>
            <a:pPr algn="just" eaLnBrk="0" hangingPunct="0">
              <a:spcBef>
                <a:spcPct val="50000"/>
              </a:spcBef>
            </a:pPr>
            <a:endParaRPr lang="en-US" altLang="zh-CN" sz="1500" dirty="0" smtClean="0">
              <a:ea typeface="SimSun" pitchFamily="2" charset="-122"/>
            </a:endParaRPr>
          </a:p>
        </p:txBody>
      </p:sp>
      <p:sp>
        <p:nvSpPr>
          <p:cNvPr id="8" name="Slide Number Placeholder 7"/>
          <p:cNvSpPr>
            <a:spLocks noGrp="1"/>
          </p:cNvSpPr>
          <p:nvPr>
            <p:ph type="sldNum" sz="quarter" idx="12"/>
          </p:nvPr>
        </p:nvSpPr>
        <p:spPr/>
        <p:txBody>
          <a:bodyPr/>
          <a:lstStyle/>
          <a:p>
            <a:fld id="{78DA6C18-8136-428D-8CD1-92B35B1EB366}" type="slidenum">
              <a:rPr lang="en-US" smtClean="0"/>
              <a:pPr/>
              <a:t>1</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extLst>
              <p:ext uri="{D42A27DB-BD31-4B8C-83A1-F6EECF244321}">
                <p14:modId xmlns:p14="http://schemas.microsoft.com/office/powerpoint/2010/main" val="4110665985"/>
              </p:ext>
            </p:extLst>
          </p:nvPr>
        </p:nvPicPr>
        <p:blipFill>
          <a:blip r:embed="rId3"/>
          <a:stretch>
            <a:fillRect/>
          </a:stretch>
        </p:blipFill>
        <p:spPr>
          <a:xfrm>
            <a:off x="1501775" y="1395413"/>
            <a:ext cx="7104063" cy="3724275"/>
          </a:xfrm>
          <a:prstGeom prst="rect">
            <a:avLst/>
          </a:prstGeom>
        </p:spPr>
      </p:pic>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143000" y="274638"/>
            <a:ext cx="7848600" cy="715962"/>
          </a:xfrm>
        </p:spPr>
        <p:txBody>
          <a:bodyPr>
            <a:noAutofit/>
          </a:bodyPr>
          <a:lstStyle/>
          <a:p>
            <a:r>
              <a:rPr lang="en-US" sz="2800" dirty="0" smtClean="0"/>
              <a:t>GMSA EBIT- Adjusted</a:t>
            </a:r>
            <a:endParaRPr lang="en-US" sz="2800" dirty="0"/>
          </a:p>
        </p:txBody>
      </p:sp>
      <p:sp>
        <p:nvSpPr>
          <p:cNvPr id="16" name="TextBox 15"/>
          <p:cNvSpPr txBox="1"/>
          <p:nvPr/>
        </p:nvSpPr>
        <p:spPr>
          <a:xfrm>
            <a:off x="1532647" y="1080978"/>
            <a:ext cx="6553200"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cxnSp>
        <p:nvCxnSpPr>
          <p:cNvPr id="7" name="Straight Connector 6"/>
          <p:cNvCxnSpPr/>
          <p:nvPr/>
        </p:nvCxnSpPr>
        <p:spPr>
          <a:xfrm>
            <a:off x="7192634" y="1453460"/>
            <a:ext cx="0" cy="35067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19</a:t>
            </a:fld>
            <a:endParaRPr lang="en-US" dirty="0"/>
          </a:p>
        </p:txBody>
      </p:sp>
      <p:pic>
        <p:nvPicPr>
          <p:cNvPr id="3" name="Picture 2"/>
          <p:cNvPicPr/>
          <p:nvPr>
            <p:extLst>
              <p:ext uri="{D42A27DB-BD31-4B8C-83A1-F6EECF244321}">
                <p14:modId xmlns:p14="http://schemas.microsoft.com/office/powerpoint/2010/main" val="3504337892"/>
              </p:ext>
            </p:extLst>
          </p:nvPr>
        </p:nvPicPr>
        <p:blipFill>
          <a:blip r:embed="rId4"/>
          <a:stretch>
            <a:fillRect/>
          </a:stretch>
        </p:blipFill>
        <p:spPr>
          <a:xfrm>
            <a:off x="147638" y="5246688"/>
            <a:ext cx="8148637" cy="1016000"/>
          </a:xfrm>
          <a:prstGeom prst="rect">
            <a:avLst/>
          </a:prstGeom>
        </p:spPr>
      </p:pic>
      <p:sp>
        <p:nvSpPr>
          <p:cNvPr id="9" name="TextBox 8"/>
          <p:cNvSpPr txBox="1"/>
          <p:nvPr/>
        </p:nvSpPr>
        <p:spPr>
          <a:xfrm>
            <a:off x="1431496" y="5183545"/>
            <a:ext cx="333677" cy="272375"/>
          </a:xfrm>
          <a:prstGeom prst="rect">
            <a:avLst/>
          </a:prstGeom>
          <a:noFill/>
        </p:spPr>
        <p:txBody>
          <a:bodyPr vert="horz" wrap="square" lIns="91440" tIns="45720" rIns="91440" bIns="45720" rtlCol="0">
            <a:noAutofit/>
          </a:bodyPr>
          <a:lstStyle/>
          <a:p>
            <a:pPr>
              <a:spcBef>
                <a:spcPts val="900"/>
              </a:spcBef>
            </a:pPr>
            <a:r>
              <a:rPr lang="en-US" sz="1400" i="1" dirty="0" smtClean="0"/>
              <a:t>*</a:t>
            </a:r>
          </a:p>
        </p:txBody>
      </p:sp>
      <p:sp>
        <p:nvSpPr>
          <p:cNvPr id="10" name="TextBox 9"/>
          <p:cNvSpPr txBox="1"/>
          <p:nvPr/>
        </p:nvSpPr>
        <p:spPr>
          <a:xfrm>
            <a:off x="1655905" y="5472343"/>
            <a:ext cx="333677" cy="272375"/>
          </a:xfrm>
          <a:prstGeom prst="rect">
            <a:avLst/>
          </a:prstGeom>
          <a:noFill/>
        </p:spPr>
        <p:txBody>
          <a:bodyPr vert="horz" wrap="square" lIns="91440" tIns="45720" rIns="91440" bIns="45720" rtlCol="0">
            <a:noAutofit/>
          </a:bodyPr>
          <a:lstStyle/>
          <a:p>
            <a:pPr>
              <a:spcBef>
                <a:spcPts val="900"/>
              </a:spcBef>
            </a:pPr>
            <a:r>
              <a:rPr lang="en-US" sz="1400" i="1" dirty="0" smtClean="0"/>
              <a:t>*</a:t>
            </a:r>
          </a:p>
        </p:txBody>
      </p:sp>
      <p:sp>
        <p:nvSpPr>
          <p:cNvPr id="11" name="TextBox 10"/>
          <p:cNvSpPr txBox="1"/>
          <p:nvPr/>
        </p:nvSpPr>
        <p:spPr>
          <a:xfrm>
            <a:off x="270207" y="6585625"/>
            <a:ext cx="8112173" cy="272375"/>
          </a:xfrm>
          <a:prstGeom prst="rect">
            <a:avLst/>
          </a:prstGeom>
          <a:noFill/>
        </p:spPr>
        <p:txBody>
          <a:bodyPr vert="horz" wrap="square" lIns="91440" tIns="45720" rIns="91440" bIns="45720" rtlCol="0">
            <a:noAutofit/>
          </a:bodyPr>
          <a:lstStyle/>
          <a:p>
            <a:pPr>
              <a:spcBef>
                <a:spcPts val="900"/>
              </a:spcBef>
            </a:pPr>
            <a:r>
              <a:rPr lang="en-US" sz="1200" i="1" dirty="0" smtClean="0"/>
              <a:t>* </a:t>
            </a:r>
            <a:r>
              <a:rPr lang="en-US" sz="1200" i="1" dirty="0"/>
              <a:t>2012 Q2 - Q4 estimated; all periods unaudited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1371600" algn="l"/>
              </a:tabLst>
            </a:pPr>
            <a:r>
              <a:rPr lang="en-US" sz="2800" dirty="0" smtClean="0"/>
              <a:t>GMSA EBIT- Adj. – Q1 2012  vs. Q1 2013 </a:t>
            </a:r>
            <a:endParaRPr lang="en-US" sz="2400" dirty="0"/>
          </a:p>
        </p:txBody>
      </p:sp>
      <p:sp>
        <p:nvSpPr>
          <p:cNvPr id="40"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20</a:t>
            </a:fld>
            <a:endParaRPr lang="en-US" dirty="0"/>
          </a:p>
        </p:txBody>
      </p:sp>
      <p:sp>
        <p:nvSpPr>
          <p:cNvPr id="26" name="TextBox 25"/>
          <p:cNvSpPr txBox="1"/>
          <p:nvPr/>
        </p:nvSpPr>
        <p:spPr>
          <a:xfrm>
            <a:off x="274196" y="6585625"/>
            <a:ext cx="3265047"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 y="536575"/>
            <a:ext cx="9139237" cy="578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203" y="274638"/>
            <a:ext cx="7716417" cy="715962"/>
          </a:xfrm>
        </p:spPr>
        <p:txBody>
          <a:bodyPr>
            <a:normAutofit/>
          </a:bodyPr>
          <a:lstStyle/>
          <a:p>
            <a:r>
              <a:rPr lang="en-US" sz="2800" dirty="0" smtClean="0"/>
              <a:t>Adjusted Automotive Free Cash Flow</a:t>
            </a:r>
            <a:endParaRPr lang="en-US" sz="2800" dirty="0"/>
          </a:p>
        </p:txBody>
      </p:sp>
      <p:sp>
        <p:nvSpPr>
          <p:cNvPr id="6" name="TextBox 5"/>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endParaRPr lang="en-US" sz="1600" b="1" dirty="0" smtClean="0"/>
          </a:p>
        </p:txBody>
      </p:sp>
      <p:sp>
        <p:nvSpPr>
          <p:cNvPr id="11"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21</a:t>
            </a:fld>
            <a:endParaRPr lang="en-US" dirty="0"/>
          </a:p>
        </p:txBody>
      </p:sp>
      <p:sp>
        <p:nvSpPr>
          <p:cNvPr id="8" name="TextBox 7"/>
          <p:cNvSpPr txBox="1"/>
          <p:nvPr/>
        </p:nvSpPr>
        <p:spPr>
          <a:xfrm>
            <a:off x="302906" y="6585625"/>
            <a:ext cx="3265047"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sp>
        <p:nvSpPr>
          <p:cNvPr id="9" name="TextBox 8"/>
          <p:cNvSpPr txBox="1"/>
          <p:nvPr/>
        </p:nvSpPr>
        <p:spPr>
          <a:xfrm>
            <a:off x="306060" y="6280221"/>
            <a:ext cx="8333383" cy="268356"/>
          </a:xfrm>
          <a:prstGeom prst="rect">
            <a:avLst/>
          </a:prstGeom>
        </p:spPr>
        <p:txBody>
          <a:bodyPr vert="horz" wrap="square" lIns="91440" tIns="45720" rIns="91440" bIns="45720" rtlCol="0">
            <a:noAutofit/>
          </a:bodyPr>
          <a:lstStyle/>
          <a:p>
            <a:r>
              <a:rPr lang="en-US" sz="1200" i="1" dirty="0"/>
              <a:t>*</a:t>
            </a:r>
            <a:r>
              <a:rPr lang="en-US" sz="1200" i="1" dirty="0" smtClean="0"/>
              <a:t> Excludes </a:t>
            </a:r>
            <a:r>
              <a:rPr lang="en-US" sz="1200" i="1" dirty="0"/>
              <a:t>impact of n</a:t>
            </a:r>
            <a:r>
              <a:rPr lang="en-US" sz="1200" i="1" dirty="0" smtClean="0"/>
              <a:t>on-cash special items</a:t>
            </a:r>
          </a:p>
        </p:txBody>
      </p:sp>
      <p:pic>
        <p:nvPicPr>
          <p:cNvPr id="4" name="Picture 3"/>
          <p:cNvPicPr/>
          <p:nvPr>
            <p:extLst>
              <p:ext uri="{D42A27DB-BD31-4B8C-83A1-F6EECF244321}">
                <p14:modId xmlns:p14="http://schemas.microsoft.com/office/powerpoint/2010/main" val="674015673"/>
              </p:ext>
            </p:extLst>
          </p:nvPr>
        </p:nvPicPr>
        <p:blipFill>
          <a:blip r:embed="rId3"/>
          <a:stretch>
            <a:fillRect/>
          </a:stretch>
        </p:blipFill>
        <p:spPr>
          <a:xfrm>
            <a:off x="869950" y="1147763"/>
            <a:ext cx="7405688" cy="5122862"/>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Key Automotive Balance Sheet Items</a:t>
            </a:r>
            <a:endParaRPr lang="en-US" sz="2800" dirty="0"/>
          </a:p>
        </p:txBody>
      </p:sp>
      <p:sp>
        <p:nvSpPr>
          <p:cNvPr id="6" name="TextBox 5"/>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endParaRPr lang="en-US" sz="1600" b="1" dirty="0" smtClean="0"/>
          </a:p>
        </p:txBody>
      </p:sp>
      <p:sp>
        <p:nvSpPr>
          <p:cNvPr id="8" name="TextBox 7"/>
          <p:cNvSpPr txBox="1"/>
          <p:nvPr/>
        </p:nvSpPr>
        <p:spPr>
          <a:xfrm>
            <a:off x="273466" y="5824363"/>
            <a:ext cx="8870534" cy="795511"/>
          </a:xfrm>
          <a:prstGeom prst="rect">
            <a:avLst/>
          </a:prstGeom>
        </p:spPr>
        <p:txBody>
          <a:bodyPr vert="horz" wrap="square" lIns="91440" tIns="45720" rIns="91440" bIns="45720" rtlCol="0">
            <a:noAutofit/>
          </a:bodyPr>
          <a:lstStyle/>
          <a:p>
            <a:pPr marL="342900" indent="-342900">
              <a:buAutoNum type="arabicParenBoth"/>
            </a:pPr>
            <a:r>
              <a:rPr lang="en-US" sz="1100" i="1" dirty="0" smtClean="0"/>
              <a:t>Excludes </a:t>
            </a:r>
            <a:r>
              <a:rPr lang="en-US" sz="1100" i="1" dirty="0"/>
              <a:t>uncommitted facilities </a:t>
            </a:r>
            <a:endParaRPr lang="en-US" sz="1100" i="1" dirty="0" smtClean="0"/>
          </a:p>
          <a:p>
            <a:pPr marL="342900" indent="-342900">
              <a:buAutoNum type="arabicParenBoth"/>
            </a:pPr>
            <a:r>
              <a:rPr lang="en-US" sz="1100" i="1" dirty="0" smtClean="0"/>
              <a:t>Excludes U.S</a:t>
            </a:r>
            <a:r>
              <a:rPr lang="en-US" sz="1100" i="1" dirty="0"/>
              <a:t>. non-qualified plan PBO of ~$0.9 billion</a:t>
            </a:r>
          </a:p>
          <a:p>
            <a:pPr marL="342900" indent="-342900">
              <a:buAutoNum type="arabicParenBoth"/>
            </a:pPr>
            <a:r>
              <a:rPr lang="en-US" sz="1100" i="1" dirty="0"/>
              <a:t>March 31, 2012 and March 31, 2013 balances are rolled forward and do not reflect remeasurement, except for the remeasurement of certain GME pension plans in March, </a:t>
            </a:r>
            <a:r>
              <a:rPr lang="en-US" sz="1100" i="1" dirty="0" smtClean="0"/>
              <a:t>2012</a:t>
            </a:r>
            <a:endParaRPr lang="en-US" sz="1100" i="1" dirty="0"/>
          </a:p>
        </p:txBody>
      </p:sp>
      <p:sp>
        <p:nvSpPr>
          <p:cNvPr id="13"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22</a:t>
            </a:fld>
            <a:endParaRPr lang="en-US" dirty="0"/>
          </a:p>
        </p:txBody>
      </p:sp>
      <p:sp>
        <p:nvSpPr>
          <p:cNvPr id="22" name="TextBox 21"/>
          <p:cNvSpPr txBox="1"/>
          <p:nvPr/>
        </p:nvSpPr>
        <p:spPr>
          <a:xfrm>
            <a:off x="302120" y="6585625"/>
            <a:ext cx="3265047" cy="272375"/>
          </a:xfrm>
          <a:prstGeom prst="rect">
            <a:avLst/>
          </a:prstGeom>
        </p:spPr>
        <p:txBody>
          <a:bodyPr vert="horz" wrap="square" lIns="91440" tIns="45720" rIns="91440" bIns="45720" rtlCol="0">
            <a:noAutofit/>
          </a:bodyPr>
          <a:lstStyle/>
          <a:p>
            <a:pPr>
              <a:spcBef>
                <a:spcPts val="900"/>
              </a:spcBef>
            </a:pPr>
            <a:r>
              <a:rPr lang="en-US" sz="1100" i="1" dirty="0" smtClean="0"/>
              <a:t>Note: Results may not foot due to rounding</a:t>
            </a:r>
          </a:p>
        </p:txBody>
      </p:sp>
      <p:pic>
        <p:nvPicPr>
          <p:cNvPr id="3" name="Picture 2"/>
          <p:cNvPicPr/>
          <p:nvPr>
            <p:extLst>
              <p:ext uri="{D42A27DB-BD31-4B8C-83A1-F6EECF244321}">
                <p14:modId xmlns:p14="http://schemas.microsoft.com/office/powerpoint/2010/main" val="1020257801"/>
              </p:ext>
            </p:extLst>
          </p:nvPr>
        </p:nvPicPr>
        <p:blipFill>
          <a:blip r:embed="rId3"/>
          <a:stretch>
            <a:fillRect/>
          </a:stretch>
        </p:blipFill>
        <p:spPr>
          <a:xfrm>
            <a:off x="350671" y="1199074"/>
            <a:ext cx="8442658" cy="4495441"/>
          </a:xfrm>
          <a:prstGeom prst="rect">
            <a:avLst/>
          </a:prstGeom>
        </p:spPr>
      </p:pic>
    </p:spTree>
    <p:extLst>
      <p:ext uri="{BB962C8B-B14F-4D97-AF65-F5344CB8AC3E}">
        <p14:creationId xmlns:p14="http://schemas.microsoft.com/office/powerpoint/2010/main" val="22412506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GM Financial</a:t>
            </a:r>
            <a:endParaRPr lang="en-US" sz="2800" dirty="0"/>
          </a:p>
        </p:txBody>
      </p:sp>
      <p:sp>
        <p:nvSpPr>
          <p:cNvPr id="4" name="Slide Number Placeholder 3"/>
          <p:cNvSpPr>
            <a:spLocks noGrp="1"/>
          </p:cNvSpPr>
          <p:nvPr>
            <p:ph type="sldNum" sz="quarter" idx="12"/>
          </p:nvPr>
        </p:nvSpPr>
        <p:spPr/>
        <p:txBody>
          <a:bodyPr/>
          <a:lstStyle/>
          <a:p>
            <a:fld id="{78DA6C18-8136-428D-8CD1-92B35B1EB366}" type="slidenum">
              <a:rPr lang="en-US" smtClean="0"/>
              <a:pPr/>
              <a:t>23</a:t>
            </a:fld>
            <a:endParaRPr lang="en-US" dirty="0"/>
          </a:p>
        </p:txBody>
      </p:sp>
      <p:sp>
        <p:nvSpPr>
          <p:cNvPr id="6" name="TextBox 5"/>
          <p:cNvSpPr txBox="1"/>
          <p:nvPr/>
        </p:nvSpPr>
        <p:spPr>
          <a:xfrm>
            <a:off x="278389" y="6559992"/>
            <a:ext cx="5982510" cy="282102"/>
          </a:xfrm>
          <a:prstGeom prst="rect">
            <a:avLst/>
          </a:prstGeom>
        </p:spPr>
        <p:txBody>
          <a:bodyPr vert="horz" wrap="square" lIns="91440" tIns="45720" rIns="91440" bIns="45720" rtlCol="0">
            <a:norm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200" i="1" dirty="0" smtClean="0"/>
              <a:t>Note: GM Sales Penetrations based on JD Power PIN</a:t>
            </a:r>
          </a:p>
        </p:txBody>
      </p:sp>
      <p:pic>
        <p:nvPicPr>
          <p:cNvPr id="3" name="Picture 2"/>
          <p:cNvPicPr/>
          <p:nvPr>
            <p:extLst>
              <p:ext uri="{D42A27DB-BD31-4B8C-83A1-F6EECF244321}">
                <p14:modId xmlns:p14="http://schemas.microsoft.com/office/powerpoint/2010/main" val="1371693570"/>
              </p:ext>
            </p:extLst>
          </p:nvPr>
        </p:nvPicPr>
        <p:blipFill>
          <a:blip r:embed="rId3"/>
          <a:stretch>
            <a:fillRect/>
          </a:stretch>
        </p:blipFill>
        <p:spPr>
          <a:xfrm>
            <a:off x="695325" y="1169988"/>
            <a:ext cx="7753350" cy="4916487"/>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2013 CY Considerations</a:t>
            </a:r>
            <a:endParaRPr lang="en-US" sz="2800" dirty="0"/>
          </a:p>
        </p:txBody>
      </p:sp>
      <p:sp>
        <p:nvSpPr>
          <p:cNvPr id="4" name="Content Placeholder 3"/>
          <p:cNvSpPr>
            <a:spLocks noGrp="1"/>
          </p:cNvSpPr>
          <p:nvPr>
            <p:ph idx="1"/>
          </p:nvPr>
        </p:nvSpPr>
        <p:spPr>
          <a:xfrm>
            <a:off x="457200" y="1088066"/>
            <a:ext cx="8289636" cy="5410200"/>
          </a:xfrm>
        </p:spPr>
        <p:txBody>
          <a:bodyPr>
            <a:normAutofit/>
          </a:bodyPr>
          <a:lstStyle/>
          <a:p>
            <a:pPr>
              <a:spcBef>
                <a:spcPts val="1800"/>
              </a:spcBef>
            </a:pPr>
            <a:r>
              <a:rPr lang="en-US" sz="2800" dirty="0"/>
              <a:t>For the calendar year our company effective tax rate (ETR) for earnings purposes is now estimated to be in the high 30’s</a:t>
            </a:r>
          </a:p>
          <a:p>
            <a:pPr lvl="1">
              <a:spcBef>
                <a:spcPts val="1200"/>
              </a:spcBef>
            </a:pPr>
            <a:r>
              <a:rPr lang="en-US" sz="2400" dirty="0" smtClean="0"/>
              <a:t>ETR is calculated on income before taxes and before equity income, excluding the effect of special items</a:t>
            </a:r>
          </a:p>
          <a:p>
            <a:pPr>
              <a:spcBef>
                <a:spcPts val="1800"/>
              </a:spcBef>
            </a:pPr>
            <a:endParaRPr lang="en-US" sz="3200" dirty="0"/>
          </a:p>
        </p:txBody>
      </p:sp>
      <p:sp>
        <p:nvSpPr>
          <p:cNvPr id="6" name="Slide Number Placeholder 5"/>
          <p:cNvSpPr>
            <a:spLocks noGrp="1"/>
          </p:cNvSpPr>
          <p:nvPr>
            <p:ph type="sldNum" sz="quarter" idx="12"/>
          </p:nvPr>
        </p:nvSpPr>
        <p:spPr/>
        <p:txBody>
          <a:bodyPr/>
          <a:lstStyle/>
          <a:p>
            <a:fld id="{78DA6C18-8136-428D-8CD1-92B35B1EB366}" type="slidenum">
              <a:rPr lang="en-US" smtClean="0"/>
              <a:pPr/>
              <a:t>24</a:t>
            </a:fld>
            <a:endParaRPr lang="en-US" dirty="0"/>
          </a:p>
        </p:txBody>
      </p:sp>
    </p:spTree>
    <p:extLst>
      <p:ext uri="{BB962C8B-B14F-4D97-AF65-F5344CB8AC3E}">
        <p14:creationId xmlns:p14="http://schemas.microsoft.com/office/powerpoint/2010/main" val="220024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endParaRPr lang="en-US" sz="1600" b="1" dirty="0" smtClean="0"/>
          </a:p>
        </p:txBody>
      </p:sp>
      <p:sp>
        <p:nvSpPr>
          <p:cNvPr id="3" name="Title 2"/>
          <p:cNvSpPr>
            <a:spLocks noGrp="1"/>
          </p:cNvSpPr>
          <p:nvPr>
            <p:ph type="ctrTitle"/>
          </p:nvPr>
        </p:nvSpPr>
        <p:spPr>
          <a:xfrm>
            <a:off x="685800" y="4114800"/>
            <a:ext cx="7772400" cy="1295400"/>
          </a:xfrm>
        </p:spPr>
        <p:txBody>
          <a:bodyPr>
            <a:normAutofit fontScale="90000"/>
          </a:bodyPr>
          <a:lstStyle/>
          <a:p>
            <a:r>
              <a:rPr lang="en-US" sz="3100" b="1" dirty="0" smtClean="0"/>
              <a:t>General Motors Company</a:t>
            </a:r>
            <a:br>
              <a:rPr lang="en-US" sz="3100" b="1" dirty="0" smtClean="0"/>
            </a:br>
            <a:r>
              <a:rPr lang="en-US" sz="3100" b="1" dirty="0" smtClean="0"/>
              <a:t/>
            </a:r>
            <a:br>
              <a:rPr lang="en-US" sz="3100" b="1" dirty="0" smtClean="0"/>
            </a:br>
            <a:r>
              <a:rPr lang="en-US" sz="3100" b="1" dirty="0" smtClean="0"/>
              <a:t>Select Supplemental Financial Information</a:t>
            </a:r>
            <a:br>
              <a:rPr lang="en-US" sz="3100" b="1" dirty="0" smtClean="0"/>
            </a:br>
            <a:r>
              <a:rPr lang="en-US" sz="2800" b="1" dirty="0" smtClean="0"/>
              <a:t/>
            </a:r>
            <a:br>
              <a:rPr lang="en-US" sz="2800" b="1" dirty="0" smtClean="0"/>
            </a:br>
            <a:r>
              <a:rPr lang="en-US" sz="2800" b="1" dirty="0" smtClean="0"/>
              <a:t/>
            </a:r>
            <a:br>
              <a:rPr lang="en-US" sz="2800" b="1" dirty="0" smtClean="0"/>
            </a:br>
            <a:endParaRPr lang="en-US" sz="28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143000" y="274638"/>
            <a:ext cx="7620000" cy="715962"/>
          </a:xfrm>
        </p:spPr>
        <p:txBody>
          <a:bodyPr>
            <a:normAutofit/>
          </a:bodyPr>
          <a:lstStyle/>
          <a:p>
            <a:r>
              <a:rPr lang="en-US" sz="2800" dirty="0" smtClean="0"/>
              <a:t>Global Deliveries</a:t>
            </a:r>
            <a:endParaRPr lang="en-US" sz="2800" dirty="0"/>
          </a:p>
        </p:txBody>
      </p:sp>
      <p:sp>
        <p:nvSpPr>
          <p:cNvPr id="13" name="TextBox 12"/>
          <p:cNvSpPr txBox="1"/>
          <p:nvPr/>
        </p:nvSpPr>
        <p:spPr>
          <a:xfrm>
            <a:off x="282101" y="6115456"/>
            <a:ext cx="8560341" cy="609600"/>
          </a:xfrm>
          <a:prstGeom prst="rect">
            <a:avLst/>
          </a:prstGeom>
        </p:spPr>
        <p:txBody>
          <a:bodyPr vert="horz" wrap="square" lIns="91440" tIns="45720" rIns="91440" bIns="45720" rtlCol="0">
            <a:noAutofit/>
          </a:bodyPr>
          <a:lstStyle/>
          <a:p>
            <a:r>
              <a:rPr lang="en-US" sz="1200" i="1" dirty="0" smtClean="0"/>
              <a:t>Note: GM deliveries include vehicles sold around the world under GM and JV brands, and through GM-branded distribution network. </a:t>
            </a:r>
          </a:p>
        </p:txBody>
      </p:sp>
      <p:sp>
        <p:nvSpPr>
          <p:cNvPr id="12" name="TextBox 11"/>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r>
              <a:rPr lang="en-US" sz="1200" b="1" dirty="0" smtClean="0"/>
              <a:t>S1</a:t>
            </a:r>
          </a:p>
        </p:txBody>
      </p:sp>
      <p:pic>
        <p:nvPicPr>
          <p:cNvPr id="4" name="Picture 3"/>
          <p:cNvPicPr/>
          <p:nvPr>
            <p:extLst>
              <p:ext uri="{D42A27DB-BD31-4B8C-83A1-F6EECF244321}">
                <p14:modId xmlns:p14="http://schemas.microsoft.com/office/powerpoint/2010/main" val="1511490826"/>
              </p:ext>
            </p:extLst>
          </p:nvPr>
        </p:nvPicPr>
        <p:blipFill>
          <a:blip r:embed="rId3"/>
          <a:stretch>
            <a:fillRect/>
          </a:stretch>
        </p:blipFill>
        <p:spPr>
          <a:xfrm>
            <a:off x="585788" y="1624013"/>
            <a:ext cx="7972425" cy="3609975"/>
          </a:xfrm>
          <a:prstGeom prst="rect">
            <a:avLst/>
          </a:prstGeom>
        </p:spPr>
      </p:pic>
      <p:sp>
        <p:nvSpPr>
          <p:cNvPr id="2" name="TextBox 1"/>
          <p:cNvSpPr txBox="1"/>
          <p:nvPr/>
        </p:nvSpPr>
        <p:spPr>
          <a:xfrm>
            <a:off x="2686050" y="3267075"/>
            <a:ext cx="361950" cy="352425"/>
          </a:xfrm>
          <a:prstGeom prst="rect">
            <a:avLst/>
          </a:prstGeom>
        </p:spPr>
        <p:txBody>
          <a:bodyPr vert="horz" wrap="none" lIns="91440" tIns="45720" rIns="91440" bIns="45720" rtlCol="0">
            <a:normAutofit/>
          </a:bodyPr>
          <a:lstStyle/>
          <a:p>
            <a:pPr marR="0" algn="l" defTabSz="914400" rtl="0" eaLnBrk="1" fontAlgn="auto" latinLnBrk="0" hangingPunct="1">
              <a:lnSpc>
                <a:spcPct val="100000"/>
              </a:lnSpc>
              <a:spcBef>
                <a:spcPts val="900"/>
              </a:spcBef>
              <a:spcAft>
                <a:spcPts val="0"/>
              </a:spcAft>
              <a:buClrTx/>
              <a:buSzTx/>
              <a:tabLst/>
            </a:pPr>
            <a:r>
              <a:rPr lang="en-US" sz="1200" dirty="0" smtClean="0"/>
              <a:t>*</a:t>
            </a:r>
          </a:p>
        </p:txBody>
      </p:sp>
      <p:sp>
        <p:nvSpPr>
          <p:cNvPr id="8" name="TextBox 7"/>
          <p:cNvSpPr txBox="1"/>
          <p:nvPr/>
        </p:nvSpPr>
        <p:spPr>
          <a:xfrm>
            <a:off x="361949" y="6524625"/>
            <a:ext cx="5457825" cy="352425"/>
          </a:xfrm>
          <a:prstGeom prst="rect">
            <a:avLst/>
          </a:prstGeom>
        </p:spPr>
        <p:txBody>
          <a:bodyPr vert="horz" wrap="none" lIns="91440" tIns="45720" rIns="91440" bIns="45720" rtlCol="0">
            <a:normAutofit/>
          </a:bodyPr>
          <a:lstStyle/>
          <a:p>
            <a:pPr marR="0" algn="l" defTabSz="914400" rtl="0" eaLnBrk="1" fontAlgn="auto" latinLnBrk="0" hangingPunct="1">
              <a:lnSpc>
                <a:spcPct val="100000"/>
              </a:lnSpc>
              <a:spcBef>
                <a:spcPts val="900"/>
              </a:spcBef>
              <a:spcAft>
                <a:spcPts val="0"/>
              </a:spcAft>
              <a:buClrTx/>
              <a:buSzTx/>
              <a:tabLst/>
            </a:pPr>
            <a:r>
              <a:rPr lang="en-US" sz="1200" i="1" dirty="0" smtClean="0"/>
              <a:t>*  International Operations deliveries excludes Chevrolet Europe and Russia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143000" y="274638"/>
            <a:ext cx="7620000" cy="715962"/>
          </a:xfrm>
        </p:spPr>
        <p:txBody>
          <a:bodyPr>
            <a:normAutofit/>
          </a:bodyPr>
          <a:lstStyle/>
          <a:p>
            <a:r>
              <a:rPr lang="en-US" sz="2800" dirty="0" smtClean="0"/>
              <a:t>Global Market Share</a:t>
            </a:r>
            <a:endParaRPr lang="en-US" sz="2800" dirty="0"/>
          </a:p>
        </p:txBody>
      </p:sp>
      <p:sp>
        <p:nvSpPr>
          <p:cNvPr id="13" name="TextBox 12"/>
          <p:cNvSpPr txBox="1"/>
          <p:nvPr/>
        </p:nvSpPr>
        <p:spPr>
          <a:xfrm>
            <a:off x="282101" y="5958293"/>
            <a:ext cx="8560341" cy="742544"/>
          </a:xfrm>
          <a:prstGeom prst="rect">
            <a:avLst/>
          </a:prstGeom>
        </p:spPr>
        <p:txBody>
          <a:bodyPr vert="horz" wrap="square" lIns="91440" tIns="45720" rIns="91440" bIns="45720" rtlCol="0">
            <a:noAutofit/>
          </a:bodyPr>
          <a:lstStyle/>
          <a:p>
            <a:r>
              <a:rPr lang="en-US" sz="1200" i="1" dirty="0" smtClean="0"/>
              <a:t>Note: GM market share includes vehicles sold around the world under GM and JV brands, and through GM-branded distribution network. Market share data excludes the markets of Iran, North Korea, Sudan and Syria.</a:t>
            </a:r>
          </a:p>
        </p:txBody>
      </p:sp>
      <p:sp>
        <p:nvSpPr>
          <p:cNvPr id="12" name="TextBox 11"/>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r>
              <a:rPr lang="en-US" sz="1200" b="1" dirty="0" smtClean="0"/>
              <a:t>S2</a:t>
            </a:r>
          </a:p>
        </p:txBody>
      </p:sp>
      <p:pic>
        <p:nvPicPr>
          <p:cNvPr id="4" name="Picture 3"/>
          <p:cNvPicPr/>
          <p:nvPr>
            <p:extLst>
              <p:ext uri="{D42A27DB-BD31-4B8C-83A1-F6EECF244321}">
                <p14:modId xmlns:p14="http://schemas.microsoft.com/office/powerpoint/2010/main" val="3164743645"/>
              </p:ext>
            </p:extLst>
          </p:nvPr>
        </p:nvPicPr>
        <p:blipFill>
          <a:blip r:embed="rId3"/>
          <a:stretch>
            <a:fillRect/>
          </a:stretch>
        </p:blipFill>
        <p:spPr>
          <a:xfrm>
            <a:off x="976313" y="1171575"/>
            <a:ext cx="7191375" cy="4514850"/>
          </a:xfrm>
          <a:prstGeom prst="rect">
            <a:avLst/>
          </a:prstGeom>
        </p:spPr>
      </p:pic>
      <p:sp>
        <p:nvSpPr>
          <p:cNvPr id="7" name="TextBox 6"/>
          <p:cNvSpPr txBox="1"/>
          <p:nvPr/>
        </p:nvSpPr>
        <p:spPr>
          <a:xfrm>
            <a:off x="342899" y="6333440"/>
            <a:ext cx="5457825" cy="495300"/>
          </a:xfrm>
          <a:prstGeom prst="rect">
            <a:avLst/>
          </a:prstGeom>
        </p:spPr>
        <p:txBody>
          <a:bodyPr vert="horz" wrap="none" lIns="91440" tIns="45720" rIns="91440" bIns="45720" rtlCol="0">
            <a:noAutofit/>
          </a:bodyPr>
          <a:lstStyle/>
          <a:p>
            <a:pPr marL="228600" marR="0" indent="-228600" algn="l" defTabSz="914400" rtl="0" eaLnBrk="1" fontAlgn="auto" latinLnBrk="0" hangingPunct="1">
              <a:lnSpc>
                <a:spcPct val="100000"/>
              </a:lnSpc>
              <a:spcBef>
                <a:spcPts val="900"/>
              </a:spcBef>
              <a:spcAft>
                <a:spcPts val="0"/>
              </a:spcAft>
              <a:buClrTx/>
              <a:buSzTx/>
              <a:buAutoNum type="arabicParenBoth"/>
              <a:tabLst/>
            </a:pPr>
            <a:r>
              <a:rPr lang="en-US" sz="1000" i="1" dirty="0" smtClean="0"/>
              <a:t>Europe share includes Chevrolet Europe </a:t>
            </a:r>
          </a:p>
          <a:p>
            <a:pPr>
              <a:spcBef>
                <a:spcPts val="400"/>
              </a:spcBef>
            </a:pPr>
            <a:r>
              <a:rPr lang="en-US" sz="1000" i="1" dirty="0" smtClean="0"/>
              <a:t>(2)  International </a:t>
            </a:r>
            <a:r>
              <a:rPr lang="en-US" sz="1000" i="1" dirty="0"/>
              <a:t>Operations </a:t>
            </a:r>
            <a:r>
              <a:rPr lang="en-US" sz="1000" i="1" dirty="0" smtClean="0"/>
              <a:t>share  </a:t>
            </a:r>
            <a:r>
              <a:rPr lang="en-US" sz="1000" i="1" dirty="0"/>
              <a:t>excludes Chevrolet Europe and Russia</a:t>
            </a:r>
          </a:p>
          <a:p>
            <a:pPr marL="228600" marR="0" indent="-228600" algn="l" defTabSz="914400" rtl="0" eaLnBrk="1" fontAlgn="auto" latinLnBrk="0" hangingPunct="1">
              <a:lnSpc>
                <a:spcPct val="100000"/>
              </a:lnSpc>
              <a:spcBef>
                <a:spcPts val="900"/>
              </a:spcBef>
              <a:spcAft>
                <a:spcPts val="0"/>
              </a:spcAft>
              <a:buClrTx/>
              <a:buSzTx/>
              <a:buAutoNum type="arabicParenBoth"/>
              <a:tabLst/>
            </a:pPr>
            <a:endParaRPr lang="en-US" sz="1000" i="1" dirty="0" smtClean="0"/>
          </a:p>
        </p:txBody>
      </p:sp>
      <p:sp>
        <p:nvSpPr>
          <p:cNvPr id="2" name="TextBox 1"/>
          <p:cNvSpPr txBox="1"/>
          <p:nvPr/>
        </p:nvSpPr>
        <p:spPr>
          <a:xfrm>
            <a:off x="1573616" y="2509285"/>
            <a:ext cx="361507" cy="372140"/>
          </a:xfrm>
          <a:prstGeom prst="rect">
            <a:avLst/>
          </a:prstGeom>
        </p:spPr>
        <p:txBody>
          <a:bodyPr vert="horz" wrap="none" lIns="91440" tIns="45720" rIns="91440" bIns="45720" rtlCol="0">
            <a:normAutofit/>
          </a:bodyPr>
          <a:lstStyle/>
          <a:p>
            <a:pPr marR="0" algn="l" defTabSz="914400" rtl="0" eaLnBrk="1" fontAlgn="auto" latinLnBrk="0" hangingPunct="1">
              <a:lnSpc>
                <a:spcPct val="100000"/>
              </a:lnSpc>
              <a:spcBef>
                <a:spcPts val="900"/>
              </a:spcBef>
              <a:spcAft>
                <a:spcPts val="0"/>
              </a:spcAft>
              <a:buClrTx/>
              <a:buSzTx/>
              <a:tabLst/>
            </a:pPr>
            <a:r>
              <a:rPr lang="en-US" sz="850" dirty="0" smtClean="0"/>
              <a:t>(1)</a:t>
            </a:r>
          </a:p>
        </p:txBody>
      </p:sp>
      <p:sp>
        <p:nvSpPr>
          <p:cNvPr id="9" name="TextBox 8"/>
          <p:cNvSpPr txBox="1"/>
          <p:nvPr/>
        </p:nvSpPr>
        <p:spPr>
          <a:xfrm>
            <a:off x="3055141" y="3480426"/>
            <a:ext cx="361507" cy="372140"/>
          </a:xfrm>
          <a:prstGeom prst="rect">
            <a:avLst/>
          </a:prstGeom>
        </p:spPr>
        <p:txBody>
          <a:bodyPr vert="horz" wrap="none" lIns="91440" tIns="45720" rIns="91440" bIns="45720" rtlCol="0">
            <a:normAutofit/>
          </a:bodyPr>
          <a:lstStyle/>
          <a:p>
            <a:pPr marR="0" algn="l" defTabSz="914400" rtl="0" eaLnBrk="1" fontAlgn="auto" latinLnBrk="0" hangingPunct="1">
              <a:lnSpc>
                <a:spcPct val="100000"/>
              </a:lnSpc>
              <a:spcBef>
                <a:spcPts val="900"/>
              </a:spcBef>
              <a:spcAft>
                <a:spcPts val="0"/>
              </a:spcAft>
              <a:buClrTx/>
              <a:buSzTx/>
              <a:tabLst/>
            </a:pPr>
            <a:r>
              <a:rPr lang="en-US" sz="850" dirty="0" smtClean="0"/>
              <a:t>(2)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620000" cy="715962"/>
          </a:xfrm>
        </p:spPr>
        <p:txBody>
          <a:bodyPr>
            <a:normAutofit/>
          </a:bodyPr>
          <a:lstStyle/>
          <a:p>
            <a:r>
              <a:rPr lang="en-US" sz="2800" dirty="0" smtClean="0"/>
              <a:t>Operating Income Walk to EBIT- Adjusted</a:t>
            </a:r>
            <a:endParaRPr lang="en-US" sz="2800" dirty="0"/>
          </a:p>
        </p:txBody>
      </p:sp>
      <p:sp>
        <p:nvSpPr>
          <p:cNvPr id="6" name="TextBox 5"/>
          <p:cNvSpPr txBox="1"/>
          <p:nvPr/>
        </p:nvSpPr>
        <p:spPr>
          <a:xfrm>
            <a:off x="6096000" y="-762000"/>
            <a:ext cx="914400" cy="914400"/>
          </a:xfrm>
          <a:prstGeom prst="rect">
            <a:avLst/>
          </a:prstGeom>
        </p:spPr>
        <p:txBody>
          <a:bodyPr vert="horz" wrap="none" lIns="91440" tIns="45720" rIns="91440" bIns="45720" rtlCol="0">
            <a:normAutofit/>
          </a:bodyPr>
          <a:lstStyle/>
          <a:p>
            <a:pPr marL="342900" marR="0" indent="-342900" algn="l" defTabSz="914400" rtl="0" eaLnBrk="1" fontAlgn="auto" latinLnBrk="0" hangingPunct="1">
              <a:lnSpc>
                <a:spcPct val="100000"/>
              </a:lnSpc>
              <a:spcBef>
                <a:spcPts val="900"/>
              </a:spcBef>
              <a:spcAft>
                <a:spcPts val="0"/>
              </a:spcAft>
              <a:buClrTx/>
              <a:buSzTx/>
              <a:buFont typeface="Arial" pitchFamily="34" charset="0"/>
              <a:buChar char="•"/>
              <a:tabLst/>
            </a:pPr>
            <a:endParaRPr lang="en-US" sz="2000" dirty="0" smtClean="0"/>
          </a:p>
        </p:txBody>
      </p:sp>
      <p:sp>
        <p:nvSpPr>
          <p:cNvPr id="9" name="TextBox 8"/>
          <p:cNvSpPr txBox="1"/>
          <p:nvPr/>
        </p:nvSpPr>
        <p:spPr>
          <a:xfrm>
            <a:off x="7786468" y="6553200"/>
            <a:ext cx="1066800" cy="304800"/>
          </a:xfrm>
          <a:prstGeom prst="rect">
            <a:avLst/>
          </a:prstGeom>
        </p:spPr>
        <p:txBody>
          <a:bodyPr vert="horz" wrap="square" lIns="91440" tIns="45720" rIns="91440" bIns="45720" rtlCol="0">
            <a:noAutofit/>
          </a:bodyPr>
          <a:lstStyle/>
          <a:p>
            <a:pPr marL="342900" marR="0" indent="-342900" algn="r" defTabSz="914400" rtl="0" eaLnBrk="1" fontAlgn="auto" latinLnBrk="0" hangingPunct="1">
              <a:lnSpc>
                <a:spcPct val="100000"/>
              </a:lnSpc>
              <a:spcBef>
                <a:spcPts val="900"/>
              </a:spcBef>
              <a:spcAft>
                <a:spcPts val="0"/>
              </a:spcAft>
              <a:buClrTx/>
              <a:buSzTx/>
              <a:tabLst/>
            </a:pPr>
            <a:r>
              <a:rPr lang="en-US" sz="1200" b="1" dirty="0" smtClean="0"/>
              <a:t>S3</a:t>
            </a:r>
          </a:p>
        </p:txBody>
      </p:sp>
      <p:sp>
        <p:nvSpPr>
          <p:cNvPr id="11" name="TextBox 10"/>
          <p:cNvSpPr txBox="1"/>
          <p:nvPr/>
        </p:nvSpPr>
        <p:spPr>
          <a:xfrm>
            <a:off x="297702" y="6308274"/>
            <a:ext cx="6712311" cy="262647"/>
          </a:xfrm>
          <a:prstGeom prst="rect">
            <a:avLst/>
          </a:prstGeom>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200" i="1" dirty="0" smtClean="0"/>
              <a:t>Note: EBIT-Adj. includes GM Financial on an Earnings Before Tax (EBT) basis</a:t>
            </a:r>
          </a:p>
        </p:txBody>
      </p:sp>
      <p:pic>
        <p:nvPicPr>
          <p:cNvPr id="4" name="Picture 3"/>
          <p:cNvPicPr/>
          <p:nvPr>
            <p:extLst>
              <p:ext uri="{D42A27DB-BD31-4B8C-83A1-F6EECF244321}">
                <p14:modId xmlns:p14="http://schemas.microsoft.com/office/powerpoint/2010/main" val="1179080148"/>
              </p:ext>
            </p:extLst>
          </p:nvPr>
        </p:nvPicPr>
        <p:blipFill>
          <a:blip r:embed="rId3"/>
          <a:stretch>
            <a:fillRect/>
          </a:stretch>
        </p:blipFill>
        <p:spPr>
          <a:xfrm>
            <a:off x="1316897" y="1383879"/>
            <a:ext cx="7534275" cy="4295775"/>
          </a:xfrm>
          <a:prstGeom prst="rect">
            <a:avLst/>
          </a:prstGeom>
        </p:spPr>
      </p:pic>
      <p:sp>
        <p:nvSpPr>
          <p:cNvPr id="7" name="TextBox 6"/>
          <p:cNvSpPr txBox="1"/>
          <p:nvPr/>
        </p:nvSpPr>
        <p:spPr>
          <a:xfrm>
            <a:off x="302771" y="6553726"/>
            <a:ext cx="3265047"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First Quarter 2013 Performance</a:t>
            </a:r>
            <a:endParaRPr lang="en-US" sz="2400" dirty="0"/>
          </a:p>
        </p:txBody>
      </p:sp>
      <p:sp>
        <p:nvSpPr>
          <p:cNvPr id="4" name="Slide Number Placeholder 3"/>
          <p:cNvSpPr>
            <a:spLocks noGrp="1"/>
          </p:cNvSpPr>
          <p:nvPr>
            <p:ph type="sldNum" sz="quarter" idx="12"/>
          </p:nvPr>
        </p:nvSpPr>
        <p:spPr/>
        <p:txBody>
          <a:bodyPr/>
          <a:lstStyle/>
          <a:p>
            <a:fld id="{78DA6C18-8136-428D-8CD1-92B35B1EB366}" type="slidenum">
              <a:rPr lang="en-US" smtClean="0"/>
              <a:pPr/>
              <a:t>2</a:t>
            </a:fld>
            <a:endParaRPr lang="en-US" dirty="0"/>
          </a:p>
        </p:txBody>
      </p:sp>
      <p:sp>
        <p:nvSpPr>
          <p:cNvPr id="7" name="TextBox 6"/>
          <p:cNvSpPr txBox="1"/>
          <p:nvPr/>
        </p:nvSpPr>
        <p:spPr>
          <a:xfrm>
            <a:off x="301540" y="6577553"/>
            <a:ext cx="7898874" cy="262647"/>
          </a:xfrm>
          <a:prstGeom prst="rect">
            <a:avLst/>
          </a:prstGeom>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200" i="1" dirty="0" smtClean="0"/>
              <a:t>Note: EBIT- Adjusted includes GM Financial on an Earnings Before Tax (EBT) basis</a:t>
            </a:r>
          </a:p>
        </p:txBody>
      </p:sp>
      <p:sp>
        <p:nvSpPr>
          <p:cNvPr id="8" name="TextBox 7"/>
          <p:cNvSpPr txBox="1"/>
          <p:nvPr/>
        </p:nvSpPr>
        <p:spPr>
          <a:xfrm>
            <a:off x="306060" y="6290269"/>
            <a:ext cx="8333383" cy="276339"/>
          </a:xfrm>
          <a:prstGeom prst="rect">
            <a:avLst/>
          </a:prstGeom>
        </p:spPr>
        <p:txBody>
          <a:bodyPr vert="horz" wrap="square" lIns="91440" tIns="45720" rIns="91440" bIns="45720" rtlCol="0">
            <a:noAutofit/>
          </a:bodyPr>
          <a:lstStyle/>
          <a:p>
            <a:pPr marL="342900" indent="-342900">
              <a:spcBef>
                <a:spcPts val="900"/>
              </a:spcBef>
            </a:pPr>
            <a:r>
              <a:rPr lang="en-US" sz="1200" i="1" dirty="0"/>
              <a:t>*</a:t>
            </a:r>
            <a:r>
              <a:rPr lang="en-US" sz="1200" i="1" dirty="0" smtClean="0"/>
              <a:t> See Adjusted Automotive Free Cash Flow reconciliation on slide 21</a:t>
            </a:r>
          </a:p>
        </p:txBody>
      </p:sp>
      <p:pic>
        <p:nvPicPr>
          <p:cNvPr id="5" name="Picture 4"/>
          <p:cNvPicPr/>
          <p:nvPr>
            <p:extLst>
              <p:ext uri="{D42A27DB-BD31-4B8C-83A1-F6EECF244321}">
                <p14:modId xmlns:p14="http://schemas.microsoft.com/office/powerpoint/2010/main" val="806982848"/>
              </p:ext>
            </p:extLst>
          </p:nvPr>
        </p:nvPicPr>
        <p:blipFill>
          <a:blip r:embed="rId2"/>
          <a:stretch>
            <a:fillRect/>
          </a:stretch>
        </p:blipFill>
        <p:spPr>
          <a:xfrm>
            <a:off x="1366838" y="1102411"/>
            <a:ext cx="6410325" cy="5207901"/>
          </a:xfrm>
          <a:prstGeom prst="rect">
            <a:avLst/>
          </a:prstGeom>
        </p:spPr>
      </p:pic>
    </p:spTree>
    <p:extLst>
      <p:ext uri="{BB962C8B-B14F-4D97-AF65-F5344CB8AC3E}">
        <p14:creationId xmlns:p14="http://schemas.microsoft.com/office/powerpoint/2010/main" val="2629927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tabLst>
                <a:tab pos="2057400" algn="l"/>
              </a:tabLst>
            </a:pPr>
            <a:r>
              <a:rPr lang="en-US" sz="2800" dirty="0" smtClean="0"/>
              <a:t>Reconciliation of EBIT- Adjusted</a:t>
            </a:r>
            <a:endParaRPr lang="en-US" sz="2800" dirty="0"/>
          </a:p>
        </p:txBody>
      </p:sp>
      <p:sp>
        <p:nvSpPr>
          <p:cNvPr id="8" name="Slide Number Placeholder 3"/>
          <p:cNvSpPr>
            <a:spLocks noGrp="1"/>
          </p:cNvSpPr>
          <p:nvPr>
            <p:ph type="sldNum" sz="quarter" idx="12"/>
          </p:nvPr>
        </p:nvSpPr>
        <p:spPr>
          <a:xfrm>
            <a:off x="6700680" y="6492875"/>
            <a:ext cx="2133600" cy="365125"/>
          </a:xfrm>
        </p:spPr>
        <p:txBody>
          <a:bodyPr/>
          <a:lstStyle/>
          <a:p>
            <a:r>
              <a:rPr lang="en-US" dirty="0" smtClean="0"/>
              <a:t>S4</a:t>
            </a:r>
            <a:endParaRPr lang="en-US" dirty="0"/>
          </a:p>
        </p:txBody>
      </p:sp>
      <p:sp>
        <p:nvSpPr>
          <p:cNvPr id="10" name="TextBox 9"/>
          <p:cNvSpPr txBox="1"/>
          <p:nvPr/>
        </p:nvSpPr>
        <p:spPr>
          <a:xfrm>
            <a:off x="343884" y="6595353"/>
            <a:ext cx="8356771" cy="262647"/>
          </a:xfrm>
          <a:prstGeom prst="rect">
            <a:avLst/>
          </a:prstGeom>
        </p:spPr>
        <p:txBody>
          <a:bodyPr vert="horz" wrap="square" lIns="91440" tIns="45720" rIns="91440" bIns="45720" rtlCol="0">
            <a:noAutofit/>
          </a:bodyPr>
          <a:lstStyle/>
          <a:p>
            <a:pPr marL="342900" indent="-342900">
              <a:spcBef>
                <a:spcPts val="900"/>
              </a:spcBef>
            </a:pPr>
            <a:r>
              <a:rPr lang="en-US" sz="1200" i="1" dirty="0" smtClean="0"/>
              <a:t>Note: EBIT-Adj. includes GM Financial on an Earnings Before Tax (EBT) </a:t>
            </a:r>
            <a:r>
              <a:rPr lang="en-US" sz="1200" i="1" dirty="0"/>
              <a:t>basis; </a:t>
            </a:r>
            <a:r>
              <a:rPr lang="en-US" sz="1200" i="1" dirty="0" smtClean="0"/>
              <a:t> Results </a:t>
            </a:r>
            <a:r>
              <a:rPr lang="en-US" sz="1200" i="1" dirty="0"/>
              <a:t>may not foot due to rounding</a:t>
            </a:r>
          </a:p>
          <a:p>
            <a:pPr marL="342900" marR="0" indent="-342900" algn="l" defTabSz="914400" rtl="0" eaLnBrk="1" fontAlgn="auto" latinLnBrk="0" hangingPunct="1">
              <a:lnSpc>
                <a:spcPct val="100000"/>
              </a:lnSpc>
              <a:spcBef>
                <a:spcPts val="900"/>
              </a:spcBef>
              <a:spcAft>
                <a:spcPts val="0"/>
              </a:spcAft>
              <a:buClrTx/>
              <a:buSzTx/>
              <a:tabLst/>
            </a:pPr>
            <a:endParaRPr lang="en-US" sz="1200" i="1" dirty="0" smtClean="0"/>
          </a:p>
        </p:txBody>
      </p:sp>
      <p:pic>
        <p:nvPicPr>
          <p:cNvPr id="4" name="Picture 3"/>
          <p:cNvPicPr/>
          <p:nvPr>
            <p:extLst>
              <p:ext uri="{D42A27DB-BD31-4B8C-83A1-F6EECF244321}">
                <p14:modId xmlns:p14="http://schemas.microsoft.com/office/powerpoint/2010/main" val="2339713234"/>
              </p:ext>
            </p:extLst>
          </p:nvPr>
        </p:nvPicPr>
        <p:blipFill>
          <a:blip r:embed="rId3"/>
          <a:stretch>
            <a:fillRect/>
          </a:stretch>
        </p:blipFill>
        <p:spPr>
          <a:xfrm>
            <a:off x="1114425" y="1552575"/>
            <a:ext cx="6915150" cy="3995738"/>
          </a:xfrm>
          <a:prstGeom prst="rect">
            <a:avLst/>
          </a:prstGeo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tabLst>
                <a:tab pos="2057400" algn="l"/>
              </a:tabLst>
            </a:pPr>
            <a:r>
              <a:rPr lang="en-US" sz="2600" dirty="0" smtClean="0"/>
              <a:t>Restructuring (not included in special items)</a:t>
            </a:r>
            <a:endParaRPr lang="en-US" sz="2600" dirty="0"/>
          </a:p>
        </p:txBody>
      </p:sp>
      <p:sp>
        <p:nvSpPr>
          <p:cNvPr id="6" name="Slide Number Placeholder 3"/>
          <p:cNvSpPr>
            <a:spLocks noGrp="1"/>
          </p:cNvSpPr>
          <p:nvPr>
            <p:ph type="sldNum" sz="quarter" idx="12"/>
          </p:nvPr>
        </p:nvSpPr>
        <p:spPr>
          <a:xfrm>
            <a:off x="6700680" y="6492875"/>
            <a:ext cx="2133600" cy="365125"/>
          </a:xfrm>
        </p:spPr>
        <p:txBody>
          <a:bodyPr/>
          <a:lstStyle/>
          <a:p>
            <a:r>
              <a:rPr lang="en-US" dirty="0" smtClean="0"/>
              <a:t>S5</a:t>
            </a:r>
            <a:endParaRPr lang="en-US" dirty="0"/>
          </a:p>
        </p:txBody>
      </p:sp>
      <p:sp>
        <p:nvSpPr>
          <p:cNvPr id="5" name="TextBox 4"/>
          <p:cNvSpPr txBox="1"/>
          <p:nvPr/>
        </p:nvSpPr>
        <p:spPr>
          <a:xfrm>
            <a:off x="290206" y="6585625"/>
            <a:ext cx="8382000" cy="272375"/>
          </a:xfrm>
          <a:prstGeom prst="rect">
            <a:avLst/>
          </a:prstGeom>
        </p:spPr>
        <p:txBody>
          <a:bodyPr vert="horz" wrap="square" lIns="91440" tIns="45720" rIns="91440" bIns="45720" rtlCol="0">
            <a:noAutofit/>
          </a:bodyPr>
          <a:lstStyle/>
          <a:p>
            <a:pPr>
              <a:spcBef>
                <a:spcPts val="900"/>
              </a:spcBef>
            </a:pPr>
            <a:r>
              <a:rPr lang="en-US" sz="1200" i="1" dirty="0" smtClean="0"/>
              <a:t>Note: Results may not foot due to rounding</a:t>
            </a:r>
          </a:p>
        </p:txBody>
      </p:sp>
      <p:pic>
        <p:nvPicPr>
          <p:cNvPr id="3" name="Picture 2"/>
          <p:cNvPicPr/>
          <p:nvPr>
            <p:extLst>
              <p:ext uri="{D42A27DB-BD31-4B8C-83A1-F6EECF244321}">
                <p14:modId xmlns:p14="http://schemas.microsoft.com/office/powerpoint/2010/main" val="2039304780"/>
              </p:ext>
            </p:extLst>
          </p:nvPr>
        </p:nvPicPr>
        <p:blipFill>
          <a:blip r:embed="rId3"/>
          <a:stretch>
            <a:fillRect/>
          </a:stretch>
        </p:blipFill>
        <p:spPr>
          <a:xfrm>
            <a:off x="736600" y="1203325"/>
            <a:ext cx="7670800" cy="5062538"/>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GM Financial – Key Metrics</a:t>
            </a:r>
            <a:endParaRPr lang="en-US" sz="2800" dirty="0"/>
          </a:p>
        </p:txBody>
      </p:sp>
      <p:sp>
        <p:nvSpPr>
          <p:cNvPr id="9" name="Slide Number Placeholder 14"/>
          <p:cNvSpPr>
            <a:spLocks noGrp="1"/>
          </p:cNvSpPr>
          <p:nvPr>
            <p:ph type="sldNum" sz="quarter" idx="12"/>
          </p:nvPr>
        </p:nvSpPr>
        <p:spPr>
          <a:xfrm>
            <a:off x="6700680" y="6502603"/>
            <a:ext cx="2133600" cy="365125"/>
          </a:xfrm>
        </p:spPr>
        <p:txBody>
          <a:bodyPr/>
          <a:lstStyle/>
          <a:p>
            <a:r>
              <a:rPr lang="en-US" dirty="0" smtClean="0"/>
              <a:t>S6</a:t>
            </a:r>
            <a:endParaRPr lang="en-US" dirty="0"/>
          </a:p>
        </p:txBody>
      </p:sp>
      <p:sp>
        <p:nvSpPr>
          <p:cNvPr id="11" name="TextBox 10"/>
          <p:cNvSpPr txBox="1"/>
          <p:nvPr/>
        </p:nvSpPr>
        <p:spPr>
          <a:xfrm>
            <a:off x="252950" y="5963186"/>
            <a:ext cx="8467188" cy="513813"/>
          </a:xfrm>
          <a:prstGeom prst="rect">
            <a:avLst/>
          </a:prstGeom>
        </p:spPr>
        <p:txBody>
          <a:bodyPr vert="horz" wrap="square" lIns="91440" tIns="45720" rIns="91440" bIns="45720" rtlCol="0">
            <a:noAutofit/>
          </a:bodyPr>
          <a:lstStyle/>
          <a:p>
            <a:pPr marL="228600" indent="-228600">
              <a:buAutoNum type="arabicParenBoth"/>
            </a:pPr>
            <a:r>
              <a:rPr lang="en-US" sz="1200" i="1" dirty="0" smtClean="0"/>
              <a:t>Includes </a:t>
            </a:r>
            <a:r>
              <a:rPr lang="en-US" sz="1200" i="1" dirty="0"/>
              <a:t>$</a:t>
            </a:r>
            <a:r>
              <a:rPr lang="en-US" sz="1200" i="1" dirty="0" smtClean="0"/>
              <a:t>47M </a:t>
            </a:r>
            <a:r>
              <a:rPr lang="en-US" sz="1200" i="1" dirty="0"/>
              <a:t>in outstanding loans to dealers that are majority-owned and consolidated by GM, in connection with our commercial lending </a:t>
            </a:r>
            <a:r>
              <a:rPr lang="en-US" sz="1200" i="1" dirty="0" smtClean="0"/>
              <a:t>program</a:t>
            </a:r>
          </a:p>
          <a:p>
            <a:pPr marL="228600" indent="-228600">
              <a:buFontTx/>
              <a:buAutoNum type="arabicParenBoth"/>
            </a:pPr>
            <a:r>
              <a:rPr lang="en-US" sz="1200" i="1" dirty="0"/>
              <a:t>Excludes consumer finance receivables in repossession</a:t>
            </a:r>
          </a:p>
          <a:p>
            <a:endParaRPr lang="en-US" sz="1200" i="1" dirty="0" smtClean="0"/>
          </a:p>
        </p:txBody>
      </p:sp>
      <p:pic>
        <p:nvPicPr>
          <p:cNvPr id="3" name="Picture 2"/>
          <p:cNvPicPr/>
          <p:nvPr>
            <p:extLst>
              <p:ext uri="{D42A27DB-BD31-4B8C-83A1-F6EECF244321}">
                <p14:modId xmlns:p14="http://schemas.microsoft.com/office/powerpoint/2010/main" val="2966062515"/>
              </p:ext>
            </p:extLst>
          </p:nvPr>
        </p:nvPicPr>
        <p:blipFill>
          <a:blip r:embed="rId3"/>
          <a:stretch>
            <a:fillRect/>
          </a:stretch>
        </p:blipFill>
        <p:spPr>
          <a:xfrm>
            <a:off x="600075" y="1243013"/>
            <a:ext cx="7943850" cy="4371975"/>
          </a:xfrm>
          <a:prstGeom prst="rect">
            <a:avLst/>
          </a:prstGeom>
        </p:spPr>
      </p:pic>
      <p:sp>
        <p:nvSpPr>
          <p:cNvPr id="6" name="TextBox 5"/>
          <p:cNvSpPr txBox="1"/>
          <p:nvPr/>
        </p:nvSpPr>
        <p:spPr>
          <a:xfrm>
            <a:off x="3905304" y="3374244"/>
            <a:ext cx="453336" cy="32385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900"/>
              </a:spcBef>
              <a:spcAft>
                <a:spcPts val="0"/>
              </a:spcAft>
              <a:buClrTx/>
              <a:buSzTx/>
              <a:tabLst/>
            </a:pPr>
            <a:r>
              <a:rPr lang="en-US" sz="1050" dirty="0" smtClean="0"/>
              <a:t>(1)</a:t>
            </a:r>
          </a:p>
        </p:txBody>
      </p:sp>
      <p:sp>
        <p:nvSpPr>
          <p:cNvPr id="7" name="TextBox 6"/>
          <p:cNvSpPr txBox="1"/>
          <p:nvPr/>
        </p:nvSpPr>
        <p:spPr>
          <a:xfrm>
            <a:off x="5105454" y="4507719"/>
            <a:ext cx="453336" cy="32385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900"/>
              </a:spcBef>
              <a:spcAft>
                <a:spcPts val="0"/>
              </a:spcAft>
              <a:buClrTx/>
              <a:buSzTx/>
              <a:tabLst/>
            </a:pPr>
            <a:r>
              <a:rPr lang="en-US" sz="1050" dirty="0" smtClean="0"/>
              <a:t>(2)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First Quarter 2013 Highlights</a:t>
            </a:r>
            <a:endParaRPr lang="en-US" sz="2800" dirty="0"/>
          </a:p>
        </p:txBody>
      </p:sp>
      <p:sp>
        <p:nvSpPr>
          <p:cNvPr id="3" name="Content Placeholder 2"/>
          <p:cNvSpPr>
            <a:spLocks noGrp="1"/>
          </p:cNvSpPr>
          <p:nvPr>
            <p:ph idx="1"/>
          </p:nvPr>
        </p:nvSpPr>
        <p:spPr>
          <a:xfrm>
            <a:off x="457199" y="1103376"/>
            <a:ext cx="8296275" cy="5410200"/>
          </a:xfrm>
        </p:spPr>
        <p:txBody>
          <a:bodyPr>
            <a:normAutofit/>
          </a:bodyPr>
          <a:lstStyle/>
          <a:p>
            <a:pPr>
              <a:spcBef>
                <a:spcPts val="1000"/>
              </a:spcBef>
            </a:pPr>
            <a:r>
              <a:rPr lang="en-US" sz="2400" dirty="0" smtClean="0"/>
              <a:t>GM Financial - Ally International acquisition in process</a:t>
            </a:r>
          </a:p>
          <a:p>
            <a:pPr>
              <a:spcBef>
                <a:spcPts val="1000"/>
              </a:spcBef>
            </a:pPr>
            <a:r>
              <a:rPr lang="en-US" sz="2400" dirty="0" smtClean="0"/>
              <a:t>Record sales in China</a:t>
            </a:r>
          </a:p>
          <a:p>
            <a:pPr>
              <a:spcBef>
                <a:spcPts val="1000"/>
              </a:spcBef>
            </a:pPr>
            <a:r>
              <a:rPr lang="en-US" sz="2400" dirty="0" smtClean="0"/>
              <a:t>Cadillac and Buick resurgence in the U.S.</a:t>
            </a:r>
          </a:p>
          <a:p>
            <a:pPr>
              <a:spcBef>
                <a:spcPts val="1000"/>
              </a:spcBef>
            </a:pPr>
            <a:r>
              <a:rPr lang="en-US" sz="2400" dirty="0" smtClean="0"/>
              <a:t>Vauxhall growing faster than the market in the U.K.</a:t>
            </a:r>
          </a:p>
          <a:p>
            <a:pPr>
              <a:spcBef>
                <a:spcPts val="1000"/>
              </a:spcBef>
            </a:pPr>
            <a:r>
              <a:rPr lang="en-US" sz="2400" dirty="0" smtClean="0"/>
              <a:t>Sales rebounding in Brazil</a:t>
            </a:r>
          </a:p>
          <a:p>
            <a:pPr>
              <a:spcBef>
                <a:spcPts val="1000"/>
              </a:spcBef>
            </a:pPr>
            <a:r>
              <a:rPr lang="en-US" sz="2400" dirty="0" smtClean="0"/>
              <a:t>New vehicle announcements</a:t>
            </a:r>
          </a:p>
          <a:p>
            <a:pPr lvl="1">
              <a:spcBef>
                <a:spcPts val="400"/>
              </a:spcBef>
            </a:pPr>
            <a:r>
              <a:rPr lang="en-US" sz="2200" dirty="0" smtClean="0"/>
              <a:t>Cadillac CTS</a:t>
            </a:r>
          </a:p>
          <a:p>
            <a:pPr lvl="1">
              <a:spcBef>
                <a:spcPts val="400"/>
              </a:spcBef>
            </a:pPr>
            <a:r>
              <a:rPr lang="en-US" sz="2200" dirty="0" smtClean="0"/>
              <a:t>Buick LaCrosse and Regal</a:t>
            </a:r>
          </a:p>
          <a:p>
            <a:pPr lvl="1">
              <a:spcBef>
                <a:spcPts val="400"/>
              </a:spcBef>
            </a:pPr>
            <a:r>
              <a:rPr lang="en-US" sz="2200" dirty="0" smtClean="0"/>
              <a:t>Chevrolet Silverado / GMC Sierra pricing and fuel economy</a:t>
            </a:r>
          </a:p>
          <a:p>
            <a:pPr lvl="1">
              <a:spcBef>
                <a:spcPts val="400"/>
              </a:spcBef>
            </a:pPr>
            <a:r>
              <a:rPr lang="en-US" sz="2200" dirty="0" smtClean="0"/>
              <a:t>Vehicle connectivity – 4G LTE mobile broadband</a:t>
            </a:r>
            <a:endParaRPr lang="en-US" sz="2200" dirty="0"/>
          </a:p>
        </p:txBody>
      </p:sp>
      <p:sp>
        <p:nvSpPr>
          <p:cNvPr id="4" name="Slide Number Placeholder 3"/>
          <p:cNvSpPr>
            <a:spLocks noGrp="1"/>
          </p:cNvSpPr>
          <p:nvPr>
            <p:ph type="sldNum" sz="quarter" idx="12"/>
          </p:nvPr>
        </p:nvSpPr>
        <p:spPr/>
        <p:txBody>
          <a:bodyPr/>
          <a:lstStyle/>
          <a:p>
            <a:fld id="{78DA6C18-8136-428D-8CD1-92B35B1EB366}" type="slidenum">
              <a:rPr lang="en-US" smtClean="0"/>
              <a:pPr/>
              <a:t>3</a:t>
            </a:fld>
            <a:endParaRPr lang="en-US" dirty="0"/>
          </a:p>
        </p:txBody>
      </p:sp>
    </p:spTree>
    <p:extLst>
      <p:ext uri="{BB962C8B-B14F-4D97-AF65-F5344CB8AC3E}">
        <p14:creationId xmlns:p14="http://schemas.microsoft.com/office/powerpoint/2010/main" val="2312165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Summary of Q1 2013 Results</a:t>
            </a:r>
            <a:endParaRPr lang="en-US" sz="2800" dirty="0"/>
          </a:p>
        </p:txBody>
      </p:sp>
      <p:sp>
        <p:nvSpPr>
          <p:cNvPr id="15" name="Slide Number Placeholder 14"/>
          <p:cNvSpPr>
            <a:spLocks noGrp="1"/>
          </p:cNvSpPr>
          <p:nvPr>
            <p:ph type="sldNum" sz="quarter" idx="12"/>
          </p:nvPr>
        </p:nvSpPr>
        <p:spPr/>
        <p:txBody>
          <a:bodyPr/>
          <a:lstStyle/>
          <a:p>
            <a:fld id="{78DA6C18-8136-428D-8CD1-92B35B1EB366}" type="slidenum">
              <a:rPr lang="en-US" smtClean="0"/>
              <a:pPr/>
              <a:t>4</a:t>
            </a:fld>
            <a:endParaRPr lang="en-US" dirty="0"/>
          </a:p>
        </p:txBody>
      </p:sp>
      <p:sp>
        <p:nvSpPr>
          <p:cNvPr id="6" name="TextBox 5"/>
          <p:cNvSpPr txBox="1"/>
          <p:nvPr/>
        </p:nvSpPr>
        <p:spPr>
          <a:xfrm>
            <a:off x="347275" y="6595353"/>
            <a:ext cx="7898874" cy="262647"/>
          </a:xfrm>
          <a:prstGeom prst="rect">
            <a:avLst/>
          </a:prstGeom>
        </p:spPr>
        <p:txBody>
          <a:bodyPr vert="horz" wrap="square" lIns="91440" tIns="45720" rIns="91440" bIns="45720" rtlCol="0">
            <a:noAutofit/>
          </a:bodyPr>
          <a:lstStyle/>
          <a:p>
            <a:pPr marL="342900" indent="-342900">
              <a:spcBef>
                <a:spcPts val="900"/>
              </a:spcBef>
            </a:pPr>
            <a:r>
              <a:rPr lang="en-US" sz="1200" i="1" dirty="0"/>
              <a:t>Note: EBIT- Adjusted includes GM Financial on an Earnings Before Tax (EBT) basis</a:t>
            </a:r>
          </a:p>
        </p:txBody>
      </p:sp>
      <p:pic>
        <p:nvPicPr>
          <p:cNvPr id="3" name="Picture 2"/>
          <p:cNvPicPr/>
          <p:nvPr>
            <p:extLst>
              <p:ext uri="{D42A27DB-BD31-4B8C-83A1-F6EECF244321}">
                <p14:modId xmlns:p14="http://schemas.microsoft.com/office/powerpoint/2010/main" val="1909640355"/>
              </p:ext>
            </p:extLst>
          </p:nvPr>
        </p:nvPicPr>
        <p:blipFill>
          <a:blip r:embed="rId3"/>
          <a:stretch>
            <a:fillRect/>
          </a:stretch>
        </p:blipFill>
        <p:spPr>
          <a:xfrm>
            <a:off x="1004888" y="1252612"/>
            <a:ext cx="7134225" cy="4991100"/>
          </a:xfrm>
          <a:prstGeom prst="rect">
            <a:avLst/>
          </a:prstGeom>
        </p:spPr>
      </p:pic>
    </p:spTree>
    <p:extLst>
      <p:ext uri="{BB962C8B-B14F-4D97-AF65-F5344CB8AC3E}">
        <p14:creationId xmlns:p14="http://schemas.microsoft.com/office/powerpoint/2010/main" val="15854758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78DA6C18-8136-428D-8CD1-92B35B1EB366}" type="slidenum">
              <a:rPr lang="en-US" smtClean="0"/>
              <a:pPr/>
              <a:t>5</a:t>
            </a:fld>
            <a:endParaRPr lang="en-US" dirty="0"/>
          </a:p>
        </p:txBody>
      </p:sp>
      <p:sp>
        <p:nvSpPr>
          <p:cNvPr id="9" name="Title 1"/>
          <p:cNvSpPr>
            <a:spLocks noGrp="1"/>
          </p:cNvSpPr>
          <p:nvPr>
            <p:ph type="title"/>
          </p:nvPr>
        </p:nvSpPr>
        <p:spPr>
          <a:xfrm>
            <a:off x="1143000" y="274638"/>
            <a:ext cx="7620000" cy="715962"/>
          </a:xfrm>
        </p:spPr>
        <p:txBody>
          <a:bodyPr>
            <a:normAutofit/>
          </a:bodyPr>
          <a:lstStyle/>
          <a:p>
            <a:r>
              <a:rPr lang="en-US" sz="2800" dirty="0" smtClean="0"/>
              <a:t>Impact of Special Items</a:t>
            </a:r>
            <a:endParaRPr lang="en-US" sz="2800" dirty="0"/>
          </a:p>
        </p:txBody>
      </p:sp>
      <p:pic>
        <p:nvPicPr>
          <p:cNvPr id="3" name="Picture 2"/>
          <p:cNvPicPr/>
          <p:nvPr>
            <p:extLst>
              <p:ext uri="{D42A27DB-BD31-4B8C-83A1-F6EECF244321}">
                <p14:modId xmlns:p14="http://schemas.microsoft.com/office/powerpoint/2010/main" val="92448893"/>
              </p:ext>
            </p:extLst>
          </p:nvPr>
        </p:nvPicPr>
        <p:blipFill>
          <a:blip r:embed="rId3"/>
          <a:stretch>
            <a:fillRect/>
          </a:stretch>
        </p:blipFill>
        <p:spPr>
          <a:xfrm>
            <a:off x="592138" y="1444625"/>
            <a:ext cx="7959725" cy="3468688"/>
          </a:xfrm>
          <a:prstGeom prst="rect">
            <a:avLst/>
          </a:prstGeom>
        </p:spPr>
      </p:pic>
    </p:spTree>
    <p:extLst>
      <p:ext uri="{BB962C8B-B14F-4D97-AF65-F5344CB8AC3E}">
        <p14:creationId xmlns:p14="http://schemas.microsoft.com/office/powerpoint/2010/main" val="2185464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extLst>
              <p:ext uri="{D42A27DB-BD31-4B8C-83A1-F6EECF244321}">
                <p14:modId xmlns:p14="http://schemas.microsoft.com/office/powerpoint/2010/main" val="4227708864"/>
              </p:ext>
            </p:extLst>
          </p:nvPr>
        </p:nvPicPr>
        <p:blipFill>
          <a:blip r:embed="rId3"/>
          <a:stretch>
            <a:fillRect/>
          </a:stretch>
        </p:blipFill>
        <p:spPr>
          <a:xfrm>
            <a:off x="1633538" y="1412875"/>
            <a:ext cx="7188200" cy="3767138"/>
          </a:xfrm>
          <a:prstGeom prst="rect">
            <a:avLst/>
          </a:prstGeom>
        </p:spPr>
      </p:pic>
      <p:sp>
        <p:nvSpPr>
          <p:cNvPr id="205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r>
              <a:rPr lang="en-US" dirty="0"/>
              <a:t/>
            </a:r>
            <a:br>
              <a:rPr lang="en-US" dirty="0"/>
            </a:br>
            <a:endParaRPr lang="en-US" dirty="0"/>
          </a:p>
        </p:txBody>
      </p:sp>
      <p:sp>
        <p:nvSpPr>
          <p:cNvPr id="14" name="Title 1"/>
          <p:cNvSpPr>
            <a:spLocks noGrp="1"/>
          </p:cNvSpPr>
          <p:nvPr>
            <p:ph type="title"/>
          </p:nvPr>
        </p:nvSpPr>
        <p:spPr>
          <a:xfrm>
            <a:off x="1084632" y="274638"/>
            <a:ext cx="7848600" cy="715962"/>
          </a:xfrm>
        </p:spPr>
        <p:txBody>
          <a:bodyPr>
            <a:noAutofit/>
          </a:bodyPr>
          <a:lstStyle/>
          <a:p>
            <a:r>
              <a:rPr lang="en-US" sz="2800" dirty="0" smtClean="0"/>
              <a:t>Consolidated EBIT- Adjusted</a:t>
            </a:r>
            <a:endParaRPr lang="en-US" sz="2800" dirty="0"/>
          </a:p>
        </p:txBody>
      </p:sp>
      <p:sp>
        <p:nvSpPr>
          <p:cNvPr id="16" name="TextBox 15"/>
          <p:cNvSpPr txBox="1"/>
          <p:nvPr/>
        </p:nvSpPr>
        <p:spPr>
          <a:xfrm>
            <a:off x="1588667" y="978656"/>
            <a:ext cx="804340"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cxnSp>
        <p:nvCxnSpPr>
          <p:cNvPr id="28" name="Straight Connector 27"/>
          <p:cNvCxnSpPr/>
          <p:nvPr/>
        </p:nvCxnSpPr>
        <p:spPr>
          <a:xfrm>
            <a:off x="7379876" y="1418044"/>
            <a:ext cx="0" cy="36429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82018" y="6575908"/>
            <a:ext cx="8382000" cy="272375"/>
          </a:xfrm>
          <a:prstGeom prst="rect">
            <a:avLst/>
          </a:prstGeom>
        </p:spPr>
        <p:txBody>
          <a:bodyPr vert="horz" wrap="square" lIns="91440" tIns="45720" rIns="91440" bIns="45720" rtlCol="0">
            <a:noAutofit/>
          </a:bodyPr>
          <a:lstStyle/>
          <a:p>
            <a:pPr>
              <a:spcBef>
                <a:spcPts val="900"/>
              </a:spcBef>
            </a:pPr>
            <a:r>
              <a:rPr lang="en-US" sz="1200" i="1" dirty="0" smtClean="0"/>
              <a:t>Note: EBIT- Adjusted includes GM Financial on an Earnings Before Tax (EBT) basis</a:t>
            </a:r>
          </a:p>
        </p:txBody>
      </p:sp>
      <p:sp>
        <p:nvSpPr>
          <p:cNvPr id="23" name="Slide Number Placeholder 14"/>
          <p:cNvSpPr>
            <a:spLocks noGrp="1"/>
          </p:cNvSpPr>
          <p:nvPr>
            <p:ph type="sldNum" sz="quarter" idx="12"/>
          </p:nvPr>
        </p:nvSpPr>
        <p:spPr>
          <a:xfrm>
            <a:off x="6700680" y="6502603"/>
            <a:ext cx="2133600" cy="365125"/>
          </a:xfrm>
        </p:spPr>
        <p:txBody>
          <a:bodyPr/>
          <a:lstStyle/>
          <a:p>
            <a:fld id="{78DA6C18-8136-428D-8CD1-92B35B1EB366}" type="slidenum">
              <a:rPr lang="en-US" smtClean="0"/>
              <a:pPr/>
              <a:t>6</a:t>
            </a:fld>
            <a:endParaRPr lang="en-US" dirty="0"/>
          </a:p>
        </p:txBody>
      </p:sp>
      <p:pic>
        <p:nvPicPr>
          <p:cNvPr id="6" name="Picture 5"/>
          <p:cNvPicPr/>
          <p:nvPr>
            <p:extLst>
              <p:ext uri="{D42A27DB-BD31-4B8C-83A1-F6EECF244321}">
                <p14:modId xmlns:p14="http://schemas.microsoft.com/office/powerpoint/2010/main" val="2936760694"/>
              </p:ext>
            </p:extLst>
          </p:nvPr>
        </p:nvPicPr>
        <p:blipFill>
          <a:blip r:embed="rId4"/>
          <a:stretch>
            <a:fillRect/>
          </a:stretch>
        </p:blipFill>
        <p:spPr>
          <a:xfrm>
            <a:off x="628650" y="5180013"/>
            <a:ext cx="7773988" cy="1144587"/>
          </a:xfrm>
          <a:prstGeom prst="rect">
            <a:avLst/>
          </a:prstGeom>
        </p:spPr>
      </p:pic>
      <p:sp>
        <p:nvSpPr>
          <p:cNvPr id="12" name="TextBox 11"/>
          <p:cNvSpPr txBox="1"/>
          <p:nvPr/>
        </p:nvSpPr>
        <p:spPr>
          <a:xfrm>
            <a:off x="282018" y="6321354"/>
            <a:ext cx="8112173" cy="272375"/>
          </a:xfrm>
          <a:prstGeom prst="rect">
            <a:avLst/>
          </a:prstGeom>
          <a:noFill/>
        </p:spPr>
        <p:txBody>
          <a:bodyPr vert="horz" wrap="square" lIns="91440" tIns="45720" rIns="91440" bIns="45720" rtlCol="0">
            <a:noAutofit/>
          </a:bodyPr>
          <a:lstStyle/>
          <a:p>
            <a:pPr>
              <a:spcBef>
                <a:spcPts val="900"/>
              </a:spcBef>
            </a:pPr>
            <a:r>
              <a:rPr lang="en-US" sz="1200" i="1" dirty="0" smtClean="0"/>
              <a:t>* Excludes China JVs</a:t>
            </a:r>
          </a:p>
        </p:txBody>
      </p:sp>
      <p:sp>
        <p:nvSpPr>
          <p:cNvPr id="4" name="TextBox 3"/>
          <p:cNvSpPr txBox="1"/>
          <p:nvPr/>
        </p:nvSpPr>
        <p:spPr>
          <a:xfrm flipH="1">
            <a:off x="2095498" y="5766146"/>
            <a:ext cx="190502" cy="304800"/>
          </a:xfrm>
          <a:prstGeom prst="rect">
            <a:avLst/>
          </a:prstGeom>
        </p:spPr>
        <p:txBody>
          <a:bodyPr vert="horz" wrap="square" lIns="91440" tIns="45720" rIns="91440" bIns="45720" rtlCol="0">
            <a:noAutofit/>
          </a:bodyPr>
          <a:lstStyle/>
          <a:p>
            <a:pPr marR="0" algn="l" defTabSz="914400" rtl="0" eaLnBrk="1" fontAlgn="auto" latinLnBrk="0" hangingPunct="1">
              <a:lnSpc>
                <a:spcPct val="100000"/>
              </a:lnSpc>
              <a:spcBef>
                <a:spcPts val="900"/>
              </a:spcBef>
              <a:spcAft>
                <a:spcPts val="0"/>
              </a:spcAft>
              <a:buClrTx/>
              <a:buSzTx/>
              <a:tabLst/>
            </a:pPr>
            <a:r>
              <a:rPr lang="en-US" dirty="0"/>
              <a:t>*</a:t>
            </a: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extLst>
              <p:ext uri="{D42A27DB-BD31-4B8C-83A1-F6EECF244321}">
                <p14:modId xmlns:p14="http://schemas.microsoft.com/office/powerpoint/2010/main" val="3895495656"/>
              </p:ext>
            </p:extLst>
          </p:nvPr>
        </p:nvPicPr>
        <p:blipFill>
          <a:blip r:embed="rId2"/>
          <a:stretch>
            <a:fillRect/>
          </a:stretch>
        </p:blipFill>
        <p:spPr>
          <a:xfrm>
            <a:off x="293688" y="1277938"/>
            <a:ext cx="8555037" cy="5189537"/>
          </a:xfrm>
          <a:prstGeom prst="rect">
            <a:avLst/>
          </a:prstGeom>
        </p:spPr>
      </p:pic>
      <p:sp>
        <p:nvSpPr>
          <p:cNvPr id="4" name="Slide Number Placeholder 3"/>
          <p:cNvSpPr>
            <a:spLocks noGrp="1"/>
          </p:cNvSpPr>
          <p:nvPr>
            <p:ph type="sldNum" sz="quarter" idx="12"/>
          </p:nvPr>
        </p:nvSpPr>
        <p:spPr/>
        <p:txBody>
          <a:bodyPr/>
          <a:lstStyle/>
          <a:p>
            <a:fld id="{78DA6C18-8136-428D-8CD1-92B35B1EB366}" type="slidenum">
              <a:rPr lang="en-US" smtClean="0"/>
              <a:pPr/>
              <a:t>7</a:t>
            </a:fld>
            <a:endParaRPr lang="en-US" dirty="0"/>
          </a:p>
        </p:txBody>
      </p:sp>
      <p:sp>
        <p:nvSpPr>
          <p:cNvPr id="6" name="TextBox 2"/>
          <p:cNvSpPr txBox="1"/>
          <p:nvPr/>
        </p:nvSpPr>
        <p:spPr>
          <a:xfrm>
            <a:off x="3038475" y="1321107"/>
            <a:ext cx="3067050" cy="430059"/>
          </a:xfrm>
          <a:prstGeom prst="rect">
            <a:avLst/>
          </a:prstGeom>
          <a:solidFill>
            <a:schemeClr val="lt1"/>
          </a:solidFill>
          <a:ln w="19050"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200" b="1" dirty="0" smtClean="0"/>
              <a:t>$0.4B Decrease</a:t>
            </a:r>
            <a:endParaRPr lang="en-US" sz="2200" b="1" dirty="0"/>
          </a:p>
        </p:txBody>
      </p:sp>
      <p:cxnSp>
        <p:nvCxnSpPr>
          <p:cNvPr id="7" name="Straight Connector 6"/>
          <p:cNvCxnSpPr/>
          <p:nvPr/>
        </p:nvCxnSpPr>
        <p:spPr>
          <a:xfrm>
            <a:off x="1527049" y="1267236"/>
            <a:ext cx="0" cy="518483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604910" y="1273323"/>
            <a:ext cx="0" cy="5170206"/>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93297" y="1284644"/>
            <a:ext cx="1220945"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2012</a:t>
            </a:r>
          </a:p>
        </p:txBody>
      </p:sp>
      <p:sp>
        <p:nvSpPr>
          <p:cNvPr id="10" name="TextBox 9"/>
          <p:cNvSpPr txBox="1"/>
          <p:nvPr/>
        </p:nvSpPr>
        <p:spPr>
          <a:xfrm>
            <a:off x="7602936" y="1293889"/>
            <a:ext cx="1230514" cy="762000"/>
          </a:xfrm>
          <a:prstGeom prst="rect">
            <a:avLst/>
          </a:prstGeom>
        </p:spPr>
        <p:txBody>
          <a:bodyPr vert="horz" wrap="square" lIns="91440" tIns="45720" rIns="91440" bIns="45720" rtlCol="0">
            <a:noAutofit/>
          </a:bodyPr>
          <a:lstStyle/>
          <a:p>
            <a:pPr marR="0" algn="ctr" defTabSz="914400" rtl="0" eaLnBrk="1" fontAlgn="auto" latinLnBrk="0" hangingPunct="1">
              <a:lnSpc>
                <a:spcPct val="100000"/>
              </a:lnSpc>
              <a:spcBef>
                <a:spcPts val="600"/>
              </a:spcBef>
              <a:spcAft>
                <a:spcPts val="0"/>
              </a:spcAft>
              <a:buClrTx/>
              <a:buSzTx/>
              <a:tabLst/>
            </a:pPr>
            <a:r>
              <a:rPr lang="en-US" sz="2200" b="1" dirty="0" smtClean="0"/>
              <a:t>Q1 2013 </a:t>
            </a:r>
          </a:p>
        </p:txBody>
      </p:sp>
      <p:sp>
        <p:nvSpPr>
          <p:cNvPr id="11" name="TextBox 10"/>
          <p:cNvSpPr txBox="1"/>
          <p:nvPr/>
        </p:nvSpPr>
        <p:spPr>
          <a:xfrm>
            <a:off x="229000" y="966597"/>
            <a:ext cx="1332569" cy="381000"/>
          </a:xfrm>
          <a:prstGeom prst="rect">
            <a:avLst/>
          </a:prstGeom>
          <a:ln>
            <a:noFill/>
          </a:ln>
        </p:spPr>
        <p:txBody>
          <a:bodyPr vert="horz" wrap="square" lIns="91440" tIns="45720" rIns="91440" bIns="45720" rtlCol="0">
            <a:noAutofit/>
          </a:bodyPr>
          <a:lstStyle/>
          <a:p>
            <a:pPr marL="342900" marR="0" indent="-342900" algn="l" defTabSz="914400" rtl="0" eaLnBrk="1" fontAlgn="auto" latinLnBrk="0" hangingPunct="1">
              <a:lnSpc>
                <a:spcPct val="100000"/>
              </a:lnSpc>
              <a:spcBef>
                <a:spcPts val="900"/>
              </a:spcBef>
              <a:spcAft>
                <a:spcPts val="0"/>
              </a:spcAft>
              <a:buClrTx/>
              <a:buSzTx/>
              <a:tabLst/>
            </a:pPr>
            <a:r>
              <a:rPr lang="en-US" sz="1600" b="1" dirty="0" smtClean="0"/>
              <a:t>($B)</a:t>
            </a:r>
          </a:p>
        </p:txBody>
      </p:sp>
      <p:sp>
        <p:nvSpPr>
          <p:cNvPr id="14" name="Title 1"/>
          <p:cNvSpPr>
            <a:spLocks noGrp="1"/>
          </p:cNvSpPr>
          <p:nvPr>
            <p:ph type="title"/>
          </p:nvPr>
        </p:nvSpPr>
        <p:spPr>
          <a:xfrm>
            <a:off x="1143000" y="274638"/>
            <a:ext cx="7620000" cy="715962"/>
          </a:xfrm>
        </p:spPr>
        <p:txBody>
          <a:bodyPr>
            <a:normAutofit/>
          </a:bodyPr>
          <a:lstStyle/>
          <a:p>
            <a:r>
              <a:rPr lang="en-US" sz="2600" dirty="0" smtClean="0"/>
              <a:t>Consolidated EBIT- Adj. – Q1 2012 vs. Q1 2013 </a:t>
            </a:r>
            <a:endParaRPr lang="en-US" sz="2600" dirty="0"/>
          </a:p>
        </p:txBody>
      </p:sp>
      <p:sp>
        <p:nvSpPr>
          <p:cNvPr id="15" name="TextBox 14"/>
          <p:cNvSpPr txBox="1"/>
          <p:nvPr/>
        </p:nvSpPr>
        <p:spPr>
          <a:xfrm>
            <a:off x="0" y="6585625"/>
            <a:ext cx="8564578" cy="272375"/>
          </a:xfrm>
          <a:prstGeom prst="rect">
            <a:avLst/>
          </a:prstGeom>
        </p:spPr>
        <p:txBody>
          <a:bodyPr vert="horz" wrap="square" lIns="91440" tIns="45720" rIns="91440" bIns="45720" rtlCol="0">
            <a:noAutofit/>
          </a:bodyPr>
          <a:lstStyle/>
          <a:p>
            <a:pPr>
              <a:spcBef>
                <a:spcPts val="900"/>
              </a:spcBef>
            </a:pPr>
            <a:r>
              <a:rPr lang="en-US" sz="1200" i="1" dirty="0" smtClean="0"/>
              <a:t>Note: EBIT- Adjusted </a:t>
            </a:r>
            <a:r>
              <a:rPr lang="en-US" sz="1200" i="1" dirty="0"/>
              <a:t>includes GM Financial on an Earnings Before Tax (EBT) </a:t>
            </a:r>
            <a:r>
              <a:rPr lang="en-US" sz="1200" i="1" dirty="0" smtClean="0"/>
              <a:t>basis;</a:t>
            </a:r>
          </a:p>
        </p:txBody>
      </p:sp>
      <p:sp>
        <p:nvSpPr>
          <p:cNvPr id="12" name="TextBox 11"/>
          <p:cNvSpPr txBox="1"/>
          <p:nvPr/>
        </p:nvSpPr>
        <p:spPr>
          <a:xfrm>
            <a:off x="5740310" y="6585625"/>
            <a:ext cx="2898595" cy="272375"/>
          </a:xfrm>
          <a:prstGeom prst="rect">
            <a:avLst/>
          </a:prstGeom>
        </p:spPr>
        <p:txBody>
          <a:bodyPr vert="horz" wrap="square" lIns="91440" tIns="45720" rIns="91440" bIns="45720" rtlCol="0">
            <a:noAutofit/>
          </a:bodyPr>
          <a:lstStyle/>
          <a:p>
            <a:pPr>
              <a:spcBef>
                <a:spcPts val="900"/>
              </a:spcBef>
            </a:pPr>
            <a:r>
              <a:rPr lang="en-US" sz="1200" i="1" dirty="0" smtClean="0"/>
              <a:t>Results may not foot due to rounding</a:t>
            </a:r>
          </a:p>
        </p:txBody>
      </p:sp>
    </p:spTree>
    <p:extLst>
      <p:ext uri="{BB962C8B-B14F-4D97-AF65-F5344CB8AC3E}">
        <p14:creationId xmlns:p14="http://schemas.microsoft.com/office/powerpoint/2010/main" val="2326802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Country of Sale Reporting</a:t>
            </a:r>
            <a:endParaRPr lang="en-US" sz="2800" dirty="0"/>
          </a:p>
        </p:txBody>
      </p:sp>
      <p:sp>
        <p:nvSpPr>
          <p:cNvPr id="6" name="Slide Number Placeholder 5"/>
          <p:cNvSpPr>
            <a:spLocks noGrp="1"/>
          </p:cNvSpPr>
          <p:nvPr>
            <p:ph type="sldNum" sz="quarter" idx="12"/>
          </p:nvPr>
        </p:nvSpPr>
        <p:spPr/>
        <p:txBody>
          <a:bodyPr/>
          <a:lstStyle/>
          <a:p>
            <a:fld id="{78DA6C18-8136-428D-8CD1-92B35B1EB366}" type="slidenum">
              <a:rPr lang="en-US" smtClean="0"/>
              <a:pPr/>
              <a:t>8</a:t>
            </a:fld>
            <a:endParaRPr lang="en-US" dirty="0"/>
          </a:p>
        </p:txBody>
      </p:sp>
      <p:sp>
        <p:nvSpPr>
          <p:cNvPr id="7" name="Content Placeholder 2"/>
          <p:cNvSpPr>
            <a:spLocks noGrp="1"/>
          </p:cNvSpPr>
          <p:nvPr>
            <p:ph idx="1"/>
          </p:nvPr>
        </p:nvSpPr>
        <p:spPr>
          <a:xfrm>
            <a:off x="457200" y="1066800"/>
            <a:ext cx="8229600" cy="5410200"/>
          </a:xfrm>
        </p:spPr>
        <p:txBody>
          <a:bodyPr>
            <a:normAutofit/>
          </a:bodyPr>
          <a:lstStyle/>
          <a:p>
            <a:r>
              <a:rPr lang="en-US" sz="2600" dirty="0" smtClean="0"/>
              <a:t>Beginning Q1 2013 we will report revenue and profitability in the segment in which we sell vehicles to third party customers</a:t>
            </a:r>
          </a:p>
          <a:p>
            <a:pPr lvl="1">
              <a:spcBef>
                <a:spcPts val="400"/>
              </a:spcBef>
            </a:pPr>
            <a:r>
              <a:rPr lang="en-US" sz="2200" dirty="0"/>
              <a:t>Previously, segment results included the impact of inter-segment sales and </a:t>
            </a:r>
            <a:r>
              <a:rPr lang="en-US" sz="2200" dirty="0" smtClean="0"/>
              <a:t>profit</a:t>
            </a:r>
          </a:p>
          <a:p>
            <a:pPr lvl="1">
              <a:spcBef>
                <a:spcPts val="400"/>
              </a:spcBef>
            </a:pPr>
            <a:r>
              <a:rPr lang="en-US" sz="2200" dirty="0" smtClean="0"/>
              <a:t>Improves profit </a:t>
            </a:r>
            <a:r>
              <a:rPr lang="en-US" sz="2200" dirty="0"/>
              <a:t>and </a:t>
            </a:r>
            <a:r>
              <a:rPr lang="en-US" sz="2200" dirty="0" smtClean="0"/>
              <a:t>revenue </a:t>
            </a:r>
            <a:r>
              <a:rPr lang="en-US" sz="2200" dirty="0"/>
              <a:t>visibility </a:t>
            </a:r>
            <a:r>
              <a:rPr lang="en-US" sz="2200" dirty="0" smtClean="0"/>
              <a:t>by market</a:t>
            </a:r>
          </a:p>
          <a:p>
            <a:pPr lvl="1">
              <a:spcBef>
                <a:spcPts val="400"/>
              </a:spcBef>
            </a:pPr>
            <a:r>
              <a:rPr lang="en-US" sz="2200" dirty="0" smtClean="0"/>
              <a:t>Chevrolet Europe financial results continue to be recorded with GMIO</a:t>
            </a:r>
          </a:p>
          <a:p>
            <a:pPr lvl="1">
              <a:spcBef>
                <a:spcPts val="400"/>
              </a:spcBef>
            </a:pPr>
            <a:r>
              <a:rPr lang="en-US" sz="2200" dirty="0" smtClean="0"/>
              <a:t>Consolidated results remain unchanged</a:t>
            </a:r>
          </a:p>
          <a:p>
            <a:pPr>
              <a:spcBef>
                <a:spcPts val="1800"/>
              </a:spcBef>
            </a:pPr>
            <a:r>
              <a:rPr lang="en-US" sz="2600" dirty="0" smtClean="0"/>
              <a:t>We will also report our segment volumes on a wholesale instead of production basis</a:t>
            </a:r>
          </a:p>
          <a:p>
            <a:pPr lvl="1">
              <a:spcBef>
                <a:spcPts val="400"/>
              </a:spcBef>
            </a:pPr>
            <a:r>
              <a:rPr lang="en-US" sz="2200" dirty="0" smtClean="0"/>
              <a:t>Fully aligns volumes with country of sale reporting</a:t>
            </a:r>
          </a:p>
        </p:txBody>
      </p:sp>
    </p:spTree>
    <p:extLst>
      <p:ext uri="{BB962C8B-B14F-4D97-AF65-F5344CB8AC3E}">
        <p14:creationId xmlns:p14="http://schemas.microsoft.com/office/powerpoint/2010/main" val="669204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ormAutofit/>
      </a:bodyPr>
      <a:lstStyle>
        <a:defPPr marL="342900" marR="0" indent="-342900" algn="l" defTabSz="914400" rtl="0" eaLnBrk="1" fontAlgn="auto" latinLnBrk="0" hangingPunct="1">
          <a:lnSpc>
            <a:spcPct val="100000"/>
          </a:lnSpc>
          <a:spcBef>
            <a:spcPts val="900"/>
          </a:spcBef>
          <a:spcAft>
            <a:spcPts val="0"/>
          </a:spcAft>
          <a:buClrTx/>
          <a:buSzTx/>
          <a:buFont typeface="Arial" pitchFamily="34" charset="0"/>
          <a:buChar char="•"/>
          <a:tabLst/>
          <a:defRPr sz="2000" dirty="0" smtClean="0"/>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106437</TotalTime>
  <Words>1192</Words>
  <Application>Microsoft Office PowerPoint</Application>
  <PresentationFormat>On-screen Show (4:3)</PresentationFormat>
  <Paragraphs>205</Paragraphs>
  <Slides>32</Slides>
  <Notes>29</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Office Theme</vt:lpstr>
      <vt:lpstr>Custom Design</vt:lpstr>
      <vt:lpstr>General Motors Company  Q1 2013 Results   </vt:lpstr>
      <vt:lpstr>Forward Looking Statements</vt:lpstr>
      <vt:lpstr>First Quarter 2013 Performance</vt:lpstr>
      <vt:lpstr>First Quarter 2013 Highlights</vt:lpstr>
      <vt:lpstr>Summary of Q1 2013 Results</vt:lpstr>
      <vt:lpstr>Impact of Special Items</vt:lpstr>
      <vt:lpstr>Consolidated EBIT- Adjusted</vt:lpstr>
      <vt:lpstr>Consolidated EBIT- Adj. – Q1 2012 vs. Q1 2013 </vt:lpstr>
      <vt:lpstr>Country of Sale Reporting</vt:lpstr>
      <vt:lpstr>2012 CY Segment Reclassification</vt:lpstr>
      <vt:lpstr>Q1 2012 Segment Reclassification</vt:lpstr>
      <vt:lpstr>Q1 2013 EBIT- Adjusted</vt:lpstr>
      <vt:lpstr>Key GMNA Performance Indicators</vt:lpstr>
      <vt:lpstr>GMNA EBIT- Adjusted</vt:lpstr>
      <vt:lpstr>GMNA EBIT- Adj. – Q1 2012 vs. Q1 2013 </vt:lpstr>
      <vt:lpstr>GME EBIT- Adjusted</vt:lpstr>
      <vt:lpstr>GME EBIT- Adj. – Q1 2012 vs. Q1 2013 </vt:lpstr>
      <vt:lpstr>GMIO EBIT- Adjusted</vt:lpstr>
      <vt:lpstr>GMIO EBIT- Adj. – Q1 2012 vs. Q1 2013 </vt:lpstr>
      <vt:lpstr>GMSA EBIT- Adjusted</vt:lpstr>
      <vt:lpstr>GMSA EBIT- Adj. – Q1 2012  vs. Q1 2013 </vt:lpstr>
      <vt:lpstr>Adjusted Automotive Free Cash Flow</vt:lpstr>
      <vt:lpstr>Key Automotive Balance Sheet Items</vt:lpstr>
      <vt:lpstr>GM Financial</vt:lpstr>
      <vt:lpstr>2013 CY Considerations</vt:lpstr>
      <vt:lpstr>General Motors Company  Select Supplemental Financial Information   </vt:lpstr>
      <vt:lpstr>Global Deliveries</vt:lpstr>
      <vt:lpstr>Global Market Share</vt:lpstr>
      <vt:lpstr>Operating Income Walk to EBIT- Adjusted</vt:lpstr>
      <vt:lpstr>Reconciliation of EBIT- Adjusted</vt:lpstr>
      <vt:lpstr>Restructuring (not included in special items)</vt:lpstr>
      <vt:lpstr>GM Financial – Key Metrics</vt:lpstr>
    </vt:vector>
  </TitlesOfParts>
  <Company>GM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 Set</dc:title>
  <dc:subject>2012 Q1 Results</dc:subject>
  <dc:creator>Andrew Abbott</dc:creator>
  <cp:lastModifiedBy>Kenneth L Clark</cp:lastModifiedBy>
  <cp:revision>10117</cp:revision>
  <cp:lastPrinted>2013-05-01T21:03:56Z</cp:lastPrinted>
  <dcterms:created xsi:type="dcterms:W3CDTF">2008-11-24T17:27:20Z</dcterms:created>
  <dcterms:modified xsi:type="dcterms:W3CDTF">2013-05-01T23:30:46Z</dcterms:modified>
</cp:coreProperties>
</file>